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0" r:id="rId4"/>
    <p:sldMasterId id="2147483694" r:id="rId5"/>
    <p:sldMasterId id="2147483701" r:id="rId6"/>
    <p:sldMasterId id="2147483705" r:id="rId7"/>
    <p:sldMasterId id="2147483710" r:id="rId8"/>
  </p:sldMasterIdLst>
  <p:notesMasterIdLst>
    <p:notesMasterId r:id="rId67"/>
  </p:notesMasterIdLst>
  <p:handoutMasterIdLst>
    <p:handoutMasterId r:id="rId68"/>
  </p:handoutMasterIdLst>
  <p:sldIdLst>
    <p:sldId id="256" r:id="rId9"/>
    <p:sldId id="342" r:id="rId10"/>
    <p:sldId id="315" r:id="rId11"/>
    <p:sldId id="441" r:id="rId12"/>
    <p:sldId id="520" r:id="rId13"/>
    <p:sldId id="521" r:id="rId14"/>
    <p:sldId id="522" r:id="rId15"/>
    <p:sldId id="523" r:id="rId16"/>
    <p:sldId id="524" r:id="rId17"/>
    <p:sldId id="525" r:id="rId18"/>
    <p:sldId id="526" r:id="rId19"/>
    <p:sldId id="527" r:id="rId20"/>
    <p:sldId id="528" r:id="rId21"/>
    <p:sldId id="529" r:id="rId22"/>
    <p:sldId id="530" r:id="rId23"/>
    <p:sldId id="531" r:id="rId24"/>
    <p:sldId id="532" r:id="rId25"/>
    <p:sldId id="533" r:id="rId26"/>
    <p:sldId id="534" r:id="rId27"/>
    <p:sldId id="535" r:id="rId28"/>
    <p:sldId id="536" r:id="rId29"/>
    <p:sldId id="537" r:id="rId30"/>
    <p:sldId id="538" r:id="rId31"/>
    <p:sldId id="539" r:id="rId32"/>
    <p:sldId id="540" r:id="rId33"/>
    <p:sldId id="541" r:id="rId34"/>
    <p:sldId id="542" r:id="rId35"/>
    <p:sldId id="543" r:id="rId36"/>
    <p:sldId id="544" r:id="rId37"/>
    <p:sldId id="545" r:id="rId38"/>
    <p:sldId id="546" r:id="rId39"/>
    <p:sldId id="547" r:id="rId40"/>
    <p:sldId id="548" r:id="rId41"/>
    <p:sldId id="450" r:id="rId42"/>
    <p:sldId id="549" r:id="rId43"/>
    <p:sldId id="550" r:id="rId44"/>
    <p:sldId id="551" r:id="rId45"/>
    <p:sldId id="552" r:id="rId46"/>
    <p:sldId id="553" r:id="rId47"/>
    <p:sldId id="554" r:id="rId48"/>
    <p:sldId id="555" r:id="rId49"/>
    <p:sldId id="556" r:id="rId50"/>
    <p:sldId id="557" r:id="rId51"/>
    <p:sldId id="518" r:id="rId52"/>
    <p:sldId id="558" r:id="rId53"/>
    <p:sldId id="559" r:id="rId54"/>
    <p:sldId id="560" r:id="rId55"/>
    <p:sldId id="561" r:id="rId56"/>
    <p:sldId id="562" r:id="rId57"/>
    <p:sldId id="563" r:id="rId58"/>
    <p:sldId id="564" r:id="rId59"/>
    <p:sldId id="565" r:id="rId60"/>
    <p:sldId id="566" r:id="rId61"/>
    <p:sldId id="567" r:id="rId62"/>
    <p:sldId id="309" r:id="rId63"/>
    <p:sldId id="306" r:id="rId64"/>
    <p:sldId id="308" r:id="rId65"/>
    <p:sldId id="321" r:id="rId66"/>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834"/>
    <a:srgbClr val="E7C7E6"/>
    <a:srgbClr val="79C9A8"/>
    <a:srgbClr val="CCEADE"/>
    <a:srgbClr val="843882"/>
    <a:srgbClr val="F5D5D3"/>
    <a:srgbClr val="D33832"/>
    <a:srgbClr val="C87EC6"/>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14" d="100"/>
          <a:sy n="114" d="100"/>
        </p:scale>
        <p:origin x="480" y="126"/>
      </p:cViewPr>
      <p:guideLst/>
    </p:cSldViewPr>
  </p:slideViewPr>
  <p:notesTextViewPr>
    <p:cViewPr>
      <p:scale>
        <a:sx n="1" d="1"/>
        <a:sy n="1" d="1"/>
      </p:scale>
      <p:origin x="0" y="0"/>
    </p:cViewPr>
  </p:notesTextViewPr>
  <p:sorterViewPr>
    <p:cViewPr>
      <p:scale>
        <a:sx n="100" d="100"/>
        <a:sy n="100" d="100"/>
      </p:scale>
      <p:origin x="0" y="-322"/>
    </p:cViewPr>
  </p:sorterViewPr>
  <p:notesViewPr>
    <p:cSldViewPr snapToGrid="0">
      <p:cViewPr varScale="1">
        <p:scale>
          <a:sx n="66" d="100"/>
          <a:sy n="66" d="100"/>
        </p:scale>
        <p:origin x="212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311B4-239E-48B8-BEA2-E7A6F00088D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D639877-5D34-44A9-A1F6-19AFC5B8D47E}">
      <dgm:prSet/>
      <dgm:spPr/>
      <dgm:t>
        <a:bodyPr/>
        <a:lstStyle/>
        <a:p>
          <a:r>
            <a:rPr lang="en-US" dirty="0"/>
            <a:t>Welcome &amp; Introductions</a:t>
          </a:r>
        </a:p>
      </dgm:t>
    </dgm:pt>
    <dgm:pt modelId="{C22FBCB8-0D13-4B5D-8EBD-F668DCB267BA}" type="parTrans" cxnId="{D78BA335-353A-4966-870A-251309C09BE7}">
      <dgm:prSet/>
      <dgm:spPr/>
      <dgm:t>
        <a:bodyPr/>
        <a:lstStyle/>
        <a:p>
          <a:endParaRPr lang="en-US"/>
        </a:p>
      </dgm:t>
    </dgm:pt>
    <dgm:pt modelId="{B9E10A9A-CFE2-4A06-BFD7-B6CC17D03E58}" type="sibTrans" cxnId="{D78BA335-353A-4966-870A-251309C09BE7}">
      <dgm:prSet/>
      <dgm:spPr/>
      <dgm:t>
        <a:bodyPr/>
        <a:lstStyle/>
        <a:p>
          <a:endParaRPr lang="en-US"/>
        </a:p>
      </dgm:t>
    </dgm:pt>
    <dgm:pt modelId="{AA3A31BB-5B31-406E-91E6-24C571EA6746}">
      <dgm:prSet/>
      <dgm:spPr/>
      <dgm:t>
        <a:bodyPr/>
        <a:lstStyle/>
        <a:p>
          <a:r>
            <a:rPr lang="en-US" smtClean="0"/>
            <a:t>McKinney-Vento Program</a:t>
          </a:r>
          <a:endParaRPr lang="en-US" dirty="0"/>
        </a:p>
      </dgm:t>
    </dgm:pt>
    <dgm:pt modelId="{A0F313BF-216F-4E85-A075-E96F5C86BF5F}" type="parTrans" cxnId="{326D9A30-5526-4350-A65D-6A12C66C936E}">
      <dgm:prSet/>
      <dgm:spPr/>
      <dgm:t>
        <a:bodyPr/>
        <a:lstStyle/>
        <a:p>
          <a:endParaRPr lang="en-US"/>
        </a:p>
      </dgm:t>
    </dgm:pt>
    <dgm:pt modelId="{E2C1C08A-717C-4E44-B863-407445CE0B92}" type="sibTrans" cxnId="{326D9A30-5526-4350-A65D-6A12C66C936E}">
      <dgm:prSet/>
      <dgm:spPr/>
      <dgm:t>
        <a:bodyPr/>
        <a:lstStyle/>
        <a:p>
          <a:endParaRPr lang="en-US"/>
        </a:p>
      </dgm:t>
    </dgm:pt>
    <dgm:pt modelId="{A4E24FD5-AC94-4BE2-9D22-98D4A34CD115}">
      <dgm:prSet/>
      <dgm:spPr/>
      <dgm:t>
        <a:bodyPr/>
        <a:lstStyle/>
        <a:p>
          <a:r>
            <a:rPr lang="en-US" smtClean="0">
              <a:solidFill>
                <a:prstClr val="white"/>
              </a:solidFill>
            </a:rPr>
            <a:t>SOAR (SSI/SSDI Outreach, Access, and Recovery) </a:t>
          </a:r>
          <a:br>
            <a:rPr lang="en-US" smtClean="0">
              <a:solidFill>
                <a:prstClr val="white"/>
              </a:solidFill>
            </a:rPr>
          </a:br>
          <a:r>
            <a:rPr lang="en-US" smtClean="0">
              <a:solidFill>
                <a:prstClr val="white"/>
              </a:solidFill>
            </a:rPr>
            <a:t>for Adults Orientation</a:t>
          </a:r>
          <a:endParaRPr lang="en-US" dirty="0"/>
        </a:p>
      </dgm:t>
    </dgm:pt>
    <dgm:pt modelId="{27BFBE44-2B5C-4453-B1BB-AAA696B5846A}" type="parTrans" cxnId="{EF67F6D4-EDDE-4613-AE03-42646995A1A6}">
      <dgm:prSet/>
      <dgm:spPr/>
      <dgm:t>
        <a:bodyPr/>
        <a:lstStyle/>
        <a:p>
          <a:endParaRPr lang="en-US"/>
        </a:p>
      </dgm:t>
    </dgm:pt>
    <dgm:pt modelId="{4381C499-4998-403D-9E94-0A399C268BB4}" type="sibTrans" cxnId="{EF67F6D4-EDDE-4613-AE03-42646995A1A6}">
      <dgm:prSet/>
      <dgm:spPr/>
      <dgm:t>
        <a:bodyPr/>
        <a:lstStyle/>
        <a:p>
          <a:endParaRPr lang="en-US"/>
        </a:p>
      </dgm:t>
    </dgm:pt>
    <dgm:pt modelId="{3E4AF0F7-1A0F-4D72-8095-F9C30E903E44}">
      <dgm:prSet/>
      <dgm:spPr/>
      <dgm:t>
        <a:bodyPr/>
        <a:lstStyle/>
        <a:p>
          <a:r>
            <a:rPr lang="en-US" dirty="0" smtClean="0"/>
            <a:t>2021 Hurricane Season Update </a:t>
          </a:r>
          <a:endParaRPr lang="en-US" dirty="0"/>
        </a:p>
      </dgm:t>
    </dgm:pt>
    <dgm:pt modelId="{D48E2CF5-0592-4093-A670-717DC4C0772D}" type="parTrans" cxnId="{057E5FBE-FBE4-4F34-9F1F-20DC67F373A1}">
      <dgm:prSet/>
      <dgm:spPr/>
      <dgm:t>
        <a:bodyPr/>
        <a:lstStyle/>
        <a:p>
          <a:endParaRPr lang="en-US"/>
        </a:p>
      </dgm:t>
    </dgm:pt>
    <dgm:pt modelId="{1C3989D6-FAC7-42E6-81F0-EE483F1553BD}" type="sibTrans" cxnId="{057E5FBE-FBE4-4F34-9F1F-20DC67F373A1}">
      <dgm:prSet/>
      <dgm:spPr/>
      <dgm:t>
        <a:bodyPr/>
        <a:lstStyle/>
        <a:p>
          <a:endParaRPr lang="en-US"/>
        </a:p>
      </dgm:t>
    </dgm:pt>
    <dgm:pt modelId="{AF66A2FB-AE4C-4A27-9579-8AF371CF0B72}">
      <dgm:prSet/>
      <dgm:spPr/>
      <dgm:t>
        <a:bodyPr/>
        <a:lstStyle/>
        <a:p>
          <a:r>
            <a:rPr lang="en-US" dirty="0"/>
            <a:t>Announcements</a:t>
          </a:r>
        </a:p>
      </dgm:t>
    </dgm:pt>
    <dgm:pt modelId="{3C9EEDBD-E155-46A7-9ACD-5A075E5B5933}" type="parTrans" cxnId="{4C10B111-F071-4F26-88A9-766DE5E85F61}">
      <dgm:prSet/>
      <dgm:spPr/>
      <dgm:t>
        <a:bodyPr/>
        <a:lstStyle/>
        <a:p>
          <a:endParaRPr lang="en-US"/>
        </a:p>
      </dgm:t>
    </dgm:pt>
    <dgm:pt modelId="{015BF995-3B6F-4EAF-B984-82A06545B065}" type="sibTrans" cxnId="{4C10B111-F071-4F26-88A9-766DE5E85F61}">
      <dgm:prSet/>
      <dgm:spPr/>
      <dgm:t>
        <a:bodyPr/>
        <a:lstStyle/>
        <a:p>
          <a:endParaRPr lang="en-US"/>
        </a:p>
      </dgm:t>
    </dgm:pt>
    <dgm:pt modelId="{DB7B6962-DADC-4C75-8DD8-D860D678FA14}">
      <dgm:prSet/>
      <dgm:spPr/>
      <dgm:t>
        <a:bodyPr/>
        <a:lstStyle/>
        <a:p>
          <a:r>
            <a:rPr lang="en-US" dirty="0" smtClean="0"/>
            <a:t>Unsheltered Count Tutorial </a:t>
          </a:r>
          <a:endParaRPr lang="en-US" dirty="0"/>
        </a:p>
      </dgm:t>
    </dgm:pt>
    <dgm:pt modelId="{DDEE5BEB-6323-46CA-900D-17912BD6AEDF}" type="parTrans" cxnId="{C8E5B350-8682-47EC-98E9-BEF128AF063E}">
      <dgm:prSet/>
      <dgm:spPr/>
    </dgm:pt>
    <dgm:pt modelId="{254870AA-3DC6-4D3F-A771-13427B0525DC}" type="sibTrans" cxnId="{C8E5B350-8682-47EC-98E9-BEF128AF063E}">
      <dgm:prSet/>
      <dgm:spPr/>
    </dgm:pt>
    <dgm:pt modelId="{6C7FB5E5-A7C2-924C-911A-3D73DC4FDF9F}" type="pres">
      <dgm:prSet presAssocID="{B58311B4-239E-48B8-BEA2-E7A6F00088D2}" presName="linear" presStyleCnt="0">
        <dgm:presLayoutVars>
          <dgm:animLvl val="lvl"/>
          <dgm:resizeHandles val="exact"/>
        </dgm:presLayoutVars>
      </dgm:prSet>
      <dgm:spPr/>
      <dgm:t>
        <a:bodyPr/>
        <a:lstStyle/>
        <a:p>
          <a:endParaRPr lang="en-US"/>
        </a:p>
      </dgm:t>
    </dgm:pt>
    <dgm:pt modelId="{F2018E5A-D113-7141-A9B8-AC7128087F97}" type="pres">
      <dgm:prSet presAssocID="{4D639877-5D34-44A9-A1F6-19AFC5B8D47E}" presName="parentText" presStyleLbl="node1" presStyleIdx="0" presStyleCnt="6">
        <dgm:presLayoutVars>
          <dgm:chMax val="0"/>
          <dgm:bulletEnabled val="1"/>
        </dgm:presLayoutVars>
      </dgm:prSet>
      <dgm:spPr/>
      <dgm:t>
        <a:bodyPr/>
        <a:lstStyle/>
        <a:p>
          <a:endParaRPr lang="en-US"/>
        </a:p>
      </dgm:t>
    </dgm:pt>
    <dgm:pt modelId="{EE53C59C-8468-004D-B13E-BB472FBC56E8}" type="pres">
      <dgm:prSet presAssocID="{B9E10A9A-CFE2-4A06-BFD7-B6CC17D03E58}" presName="spacer" presStyleCnt="0"/>
      <dgm:spPr/>
    </dgm:pt>
    <dgm:pt modelId="{B0A7A444-1D77-C247-B0E3-15555B155376}" type="pres">
      <dgm:prSet presAssocID="{AA3A31BB-5B31-406E-91E6-24C571EA6746}" presName="parentText" presStyleLbl="node1" presStyleIdx="1" presStyleCnt="6">
        <dgm:presLayoutVars>
          <dgm:chMax val="0"/>
          <dgm:bulletEnabled val="1"/>
        </dgm:presLayoutVars>
      </dgm:prSet>
      <dgm:spPr/>
      <dgm:t>
        <a:bodyPr/>
        <a:lstStyle/>
        <a:p>
          <a:endParaRPr lang="en-US"/>
        </a:p>
      </dgm:t>
    </dgm:pt>
    <dgm:pt modelId="{DEEA4325-01B4-F64B-AD71-B240762D76CB}" type="pres">
      <dgm:prSet presAssocID="{E2C1C08A-717C-4E44-B863-407445CE0B92}" presName="spacer" presStyleCnt="0"/>
      <dgm:spPr/>
    </dgm:pt>
    <dgm:pt modelId="{89848F5F-5247-C448-B152-7BBF1D28AA31}" type="pres">
      <dgm:prSet presAssocID="{A4E24FD5-AC94-4BE2-9D22-98D4A34CD115}" presName="parentText" presStyleLbl="node1" presStyleIdx="2" presStyleCnt="6">
        <dgm:presLayoutVars>
          <dgm:chMax val="0"/>
          <dgm:bulletEnabled val="1"/>
        </dgm:presLayoutVars>
      </dgm:prSet>
      <dgm:spPr/>
      <dgm:t>
        <a:bodyPr/>
        <a:lstStyle/>
        <a:p>
          <a:endParaRPr lang="en-US"/>
        </a:p>
      </dgm:t>
    </dgm:pt>
    <dgm:pt modelId="{DE451080-56DB-4D4C-BB4B-11CA14E95DAC}" type="pres">
      <dgm:prSet presAssocID="{4381C499-4998-403D-9E94-0A399C268BB4}" presName="spacer" presStyleCnt="0"/>
      <dgm:spPr/>
    </dgm:pt>
    <dgm:pt modelId="{AFCDA1D8-C373-483C-BD68-848310B9490A}" type="pres">
      <dgm:prSet presAssocID="{3E4AF0F7-1A0F-4D72-8095-F9C30E903E44}" presName="parentText" presStyleLbl="node1" presStyleIdx="3" presStyleCnt="6">
        <dgm:presLayoutVars>
          <dgm:chMax val="0"/>
          <dgm:bulletEnabled val="1"/>
        </dgm:presLayoutVars>
      </dgm:prSet>
      <dgm:spPr/>
      <dgm:t>
        <a:bodyPr/>
        <a:lstStyle/>
        <a:p>
          <a:endParaRPr lang="en-US"/>
        </a:p>
      </dgm:t>
    </dgm:pt>
    <dgm:pt modelId="{FA6EE86D-25E1-4F78-B8AD-6423C32BE818}" type="pres">
      <dgm:prSet presAssocID="{1C3989D6-FAC7-42E6-81F0-EE483F1553BD}" presName="spacer" presStyleCnt="0"/>
      <dgm:spPr/>
    </dgm:pt>
    <dgm:pt modelId="{6F3D821B-723E-463C-B36B-AA1559204609}" type="pres">
      <dgm:prSet presAssocID="{DB7B6962-DADC-4C75-8DD8-D860D678FA14}" presName="parentText" presStyleLbl="node1" presStyleIdx="4" presStyleCnt="6">
        <dgm:presLayoutVars>
          <dgm:chMax val="0"/>
          <dgm:bulletEnabled val="1"/>
        </dgm:presLayoutVars>
      </dgm:prSet>
      <dgm:spPr/>
      <dgm:t>
        <a:bodyPr/>
        <a:lstStyle/>
        <a:p>
          <a:endParaRPr lang="en-US"/>
        </a:p>
      </dgm:t>
    </dgm:pt>
    <dgm:pt modelId="{282960A2-3F3E-43B6-9B31-98F2D12AB2F9}" type="pres">
      <dgm:prSet presAssocID="{254870AA-3DC6-4D3F-A771-13427B0525DC}" presName="spacer" presStyleCnt="0"/>
      <dgm:spPr/>
    </dgm:pt>
    <dgm:pt modelId="{4C2910E9-1945-49B8-83FA-8430AE976AE8}" type="pres">
      <dgm:prSet presAssocID="{AF66A2FB-AE4C-4A27-9579-8AF371CF0B72}" presName="parentText" presStyleLbl="node1" presStyleIdx="5" presStyleCnt="6">
        <dgm:presLayoutVars>
          <dgm:chMax val="0"/>
          <dgm:bulletEnabled val="1"/>
        </dgm:presLayoutVars>
      </dgm:prSet>
      <dgm:spPr/>
      <dgm:t>
        <a:bodyPr/>
        <a:lstStyle/>
        <a:p>
          <a:endParaRPr lang="en-US"/>
        </a:p>
      </dgm:t>
    </dgm:pt>
  </dgm:ptLst>
  <dgm:cxnLst>
    <dgm:cxn modelId="{F936800B-201E-4348-AFEF-2CE3F39775C2}" type="presOf" srcId="{A4E24FD5-AC94-4BE2-9D22-98D4A34CD115}" destId="{89848F5F-5247-C448-B152-7BBF1D28AA31}" srcOrd="0" destOrd="0" presId="urn:microsoft.com/office/officeart/2005/8/layout/vList2"/>
    <dgm:cxn modelId="{BD2605AB-FBF5-4F07-80B3-CA2732172EBA}" type="presOf" srcId="{AF66A2FB-AE4C-4A27-9579-8AF371CF0B72}" destId="{4C2910E9-1945-49B8-83FA-8430AE976AE8}" srcOrd="0" destOrd="0" presId="urn:microsoft.com/office/officeart/2005/8/layout/vList2"/>
    <dgm:cxn modelId="{BD99CBEC-0B2B-4219-8904-4B4706989D82}" type="presOf" srcId="{4D639877-5D34-44A9-A1F6-19AFC5B8D47E}" destId="{F2018E5A-D113-7141-A9B8-AC7128087F97}" srcOrd="0" destOrd="0" presId="urn:microsoft.com/office/officeart/2005/8/layout/vList2"/>
    <dgm:cxn modelId="{4C10B111-F071-4F26-88A9-766DE5E85F61}" srcId="{B58311B4-239E-48B8-BEA2-E7A6F00088D2}" destId="{AF66A2FB-AE4C-4A27-9579-8AF371CF0B72}" srcOrd="5" destOrd="0" parTransId="{3C9EEDBD-E155-46A7-9ACD-5A075E5B5933}" sibTransId="{015BF995-3B6F-4EAF-B984-82A06545B065}"/>
    <dgm:cxn modelId="{D78BA335-353A-4966-870A-251309C09BE7}" srcId="{B58311B4-239E-48B8-BEA2-E7A6F00088D2}" destId="{4D639877-5D34-44A9-A1F6-19AFC5B8D47E}" srcOrd="0" destOrd="0" parTransId="{C22FBCB8-0D13-4B5D-8EBD-F668DCB267BA}" sibTransId="{B9E10A9A-CFE2-4A06-BFD7-B6CC17D03E58}"/>
    <dgm:cxn modelId="{EF67F6D4-EDDE-4613-AE03-42646995A1A6}" srcId="{B58311B4-239E-48B8-BEA2-E7A6F00088D2}" destId="{A4E24FD5-AC94-4BE2-9D22-98D4A34CD115}" srcOrd="2" destOrd="0" parTransId="{27BFBE44-2B5C-4453-B1BB-AAA696B5846A}" sibTransId="{4381C499-4998-403D-9E94-0A399C268BB4}"/>
    <dgm:cxn modelId="{C8E5B350-8682-47EC-98E9-BEF128AF063E}" srcId="{B58311B4-239E-48B8-BEA2-E7A6F00088D2}" destId="{DB7B6962-DADC-4C75-8DD8-D860D678FA14}" srcOrd="4" destOrd="0" parTransId="{DDEE5BEB-6323-46CA-900D-17912BD6AEDF}" sibTransId="{254870AA-3DC6-4D3F-A771-13427B0525DC}"/>
    <dgm:cxn modelId="{057E5FBE-FBE4-4F34-9F1F-20DC67F373A1}" srcId="{B58311B4-239E-48B8-BEA2-E7A6F00088D2}" destId="{3E4AF0F7-1A0F-4D72-8095-F9C30E903E44}" srcOrd="3" destOrd="0" parTransId="{D48E2CF5-0592-4093-A670-717DC4C0772D}" sibTransId="{1C3989D6-FAC7-42E6-81F0-EE483F1553BD}"/>
    <dgm:cxn modelId="{326D9A30-5526-4350-A65D-6A12C66C936E}" srcId="{B58311B4-239E-48B8-BEA2-E7A6F00088D2}" destId="{AA3A31BB-5B31-406E-91E6-24C571EA6746}" srcOrd="1" destOrd="0" parTransId="{A0F313BF-216F-4E85-A075-E96F5C86BF5F}" sibTransId="{E2C1C08A-717C-4E44-B863-407445CE0B92}"/>
    <dgm:cxn modelId="{98A1F79D-766F-40F0-BAB3-175E44B79699}" type="presOf" srcId="{3E4AF0F7-1A0F-4D72-8095-F9C30E903E44}" destId="{AFCDA1D8-C373-483C-BD68-848310B9490A}" srcOrd="0" destOrd="0" presId="urn:microsoft.com/office/officeart/2005/8/layout/vList2"/>
    <dgm:cxn modelId="{0594A8D2-4B3F-48D1-AA50-E85E8697ED4C}" type="presOf" srcId="{AA3A31BB-5B31-406E-91E6-24C571EA6746}" destId="{B0A7A444-1D77-C247-B0E3-15555B155376}" srcOrd="0" destOrd="0" presId="urn:microsoft.com/office/officeart/2005/8/layout/vList2"/>
    <dgm:cxn modelId="{62305A7C-1BEB-40E9-A1A0-B83B13866152}" type="presOf" srcId="{B58311B4-239E-48B8-BEA2-E7A6F00088D2}" destId="{6C7FB5E5-A7C2-924C-911A-3D73DC4FDF9F}" srcOrd="0" destOrd="0" presId="urn:microsoft.com/office/officeart/2005/8/layout/vList2"/>
    <dgm:cxn modelId="{579AB994-ADF3-407D-8589-C853A9CA4882}" type="presOf" srcId="{DB7B6962-DADC-4C75-8DD8-D860D678FA14}" destId="{6F3D821B-723E-463C-B36B-AA1559204609}" srcOrd="0" destOrd="0" presId="urn:microsoft.com/office/officeart/2005/8/layout/vList2"/>
    <dgm:cxn modelId="{68E56FE5-4B2D-499A-AB21-3A7F5E1DD9D1}" type="presParOf" srcId="{6C7FB5E5-A7C2-924C-911A-3D73DC4FDF9F}" destId="{F2018E5A-D113-7141-A9B8-AC7128087F97}" srcOrd="0" destOrd="0" presId="urn:microsoft.com/office/officeart/2005/8/layout/vList2"/>
    <dgm:cxn modelId="{9CEB7D02-08A2-4014-A79F-C30365C43A2F}" type="presParOf" srcId="{6C7FB5E5-A7C2-924C-911A-3D73DC4FDF9F}" destId="{EE53C59C-8468-004D-B13E-BB472FBC56E8}" srcOrd="1" destOrd="0" presId="urn:microsoft.com/office/officeart/2005/8/layout/vList2"/>
    <dgm:cxn modelId="{F8A5B52B-B153-43BB-8E35-DB5E33CC1C61}" type="presParOf" srcId="{6C7FB5E5-A7C2-924C-911A-3D73DC4FDF9F}" destId="{B0A7A444-1D77-C247-B0E3-15555B155376}" srcOrd="2" destOrd="0" presId="urn:microsoft.com/office/officeart/2005/8/layout/vList2"/>
    <dgm:cxn modelId="{6690CE98-B150-4AFA-B446-129234D1A7D6}" type="presParOf" srcId="{6C7FB5E5-A7C2-924C-911A-3D73DC4FDF9F}" destId="{DEEA4325-01B4-F64B-AD71-B240762D76CB}" srcOrd="3" destOrd="0" presId="urn:microsoft.com/office/officeart/2005/8/layout/vList2"/>
    <dgm:cxn modelId="{989062C2-7AC4-42A3-B07C-62A17AB53D67}" type="presParOf" srcId="{6C7FB5E5-A7C2-924C-911A-3D73DC4FDF9F}" destId="{89848F5F-5247-C448-B152-7BBF1D28AA31}" srcOrd="4" destOrd="0" presId="urn:microsoft.com/office/officeart/2005/8/layout/vList2"/>
    <dgm:cxn modelId="{3C04D79C-5B18-4CFF-9B4C-02A43C74CE37}" type="presParOf" srcId="{6C7FB5E5-A7C2-924C-911A-3D73DC4FDF9F}" destId="{DE451080-56DB-4D4C-BB4B-11CA14E95DAC}" srcOrd="5" destOrd="0" presId="urn:microsoft.com/office/officeart/2005/8/layout/vList2"/>
    <dgm:cxn modelId="{D35CEBF2-9DB3-4BB3-8D5A-5A6CA7ECFB80}" type="presParOf" srcId="{6C7FB5E5-A7C2-924C-911A-3D73DC4FDF9F}" destId="{AFCDA1D8-C373-483C-BD68-848310B9490A}" srcOrd="6" destOrd="0" presId="urn:microsoft.com/office/officeart/2005/8/layout/vList2"/>
    <dgm:cxn modelId="{32217F81-451F-4168-A9B0-9A996F8E12DF}" type="presParOf" srcId="{6C7FB5E5-A7C2-924C-911A-3D73DC4FDF9F}" destId="{FA6EE86D-25E1-4F78-B8AD-6423C32BE818}" srcOrd="7" destOrd="0" presId="urn:microsoft.com/office/officeart/2005/8/layout/vList2"/>
    <dgm:cxn modelId="{9CB8724D-45A0-4894-B557-7489A3D262D4}" type="presParOf" srcId="{6C7FB5E5-A7C2-924C-911A-3D73DC4FDF9F}" destId="{6F3D821B-723E-463C-B36B-AA1559204609}" srcOrd="8" destOrd="0" presId="urn:microsoft.com/office/officeart/2005/8/layout/vList2"/>
    <dgm:cxn modelId="{D87B3DEA-73D1-422E-AD7A-CBBA9F808580}" type="presParOf" srcId="{6C7FB5E5-A7C2-924C-911A-3D73DC4FDF9F}" destId="{282960A2-3F3E-43B6-9B31-98F2D12AB2F9}" srcOrd="9" destOrd="0" presId="urn:microsoft.com/office/officeart/2005/8/layout/vList2"/>
    <dgm:cxn modelId="{15921E25-FF09-4358-ABFE-D924BCAA984C}" type="presParOf" srcId="{6C7FB5E5-A7C2-924C-911A-3D73DC4FDF9F}" destId="{4C2910E9-1945-49B8-83FA-8430AE976A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B9DBB8-4F91-4888-9E8B-95A1791015AA}"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C4B7B243-D55E-42DF-B16F-4AC21D0F9858}">
      <dgm:prSet/>
      <dgm:spPr/>
      <dgm:t>
        <a:bodyPr/>
        <a:lstStyle/>
        <a:p>
          <a:r>
            <a:rPr lang="en-US"/>
            <a:t>Review</a:t>
          </a:r>
        </a:p>
      </dgm:t>
    </dgm:pt>
    <dgm:pt modelId="{1DE46964-3D57-4B41-B952-295095B7C92F}" type="parTrans" cxnId="{F936BD09-9758-4403-B8ED-7C77CC870960}">
      <dgm:prSet/>
      <dgm:spPr/>
      <dgm:t>
        <a:bodyPr/>
        <a:lstStyle/>
        <a:p>
          <a:endParaRPr lang="en-US"/>
        </a:p>
      </dgm:t>
    </dgm:pt>
    <dgm:pt modelId="{3488413A-814A-4F01-B027-8B497CECF364}" type="sibTrans" cxnId="{F936BD09-9758-4403-B8ED-7C77CC870960}">
      <dgm:prSet/>
      <dgm:spPr/>
      <dgm:t>
        <a:bodyPr/>
        <a:lstStyle/>
        <a:p>
          <a:endParaRPr lang="en-US"/>
        </a:p>
      </dgm:t>
    </dgm:pt>
    <dgm:pt modelId="{8876EC25-69BA-4616-A3C1-EABD145FDEA0}">
      <dgm:prSet custT="1"/>
      <dgm:spPr/>
      <dgm:t>
        <a:bodyPr/>
        <a:lstStyle/>
        <a:p>
          <a:r>
            <a:rPr lang="en-US" sz="2400" dirty="0"/>
            <a:t>Review plan (annually) &amp; rotate items in kit every (6 months)</a:t>
          </a:r>
        </a:p>
      </dgm:t>
    </dgm:pt>
    <dgm:pt modelId="{506D5B79-C424-49B3-8829-8DD7B1AF56B1}" type="parTrans" cxnId="{56824DC3-3E7A-4677-9E69-C407A8834C45}">
      <dgm:prSet/>
      <dgm:spPr/>
      <dgm:t>
        <a:bodyPr/>
        <a:lstStyle/>
        <a:p>
          <a:endParaRPr lang="en-US"/>
        </a:p>
      </dgm:t>
    </dgm:pt>
    <dgm:pt modelId="{9364D617-E112-4C8A-82EC-D733EB0A4CA6}" type="sibTrans" cxnId="{56824DC3-3E7A-4677-9E69-C407A8834C45}">
      <dgm:prSet/>
      <dgm:spPr/>
      <dgm:t>
        <a:bodyPr/>
        <a:lstStyle/>
        <a:p>
          <a:endParaRPr lang="en-US"/>
        </a:p>
      </dgm:t>
    </dgm:pt>
    <dgm:pt modelId="{7D1722F6-C97B-47F2-92F2-24B3C99D5AAA}">
      <dgm:prSet/>
      <dgm:spPr/>
      <dgm:t>
        <a:bodyPr/>
        <a:lstStyle/>
        <a:p>
          <a:r>
            <a:rPr lang="en-US"/>
            <a:t>Check</a:t>
          </a:r>
        </a:p>
      </dgm:t>
    </dgm:pt>
    <dgm:pt modelId="{3E3651D7-DFA4-4905-8CE4-C46E253B010E}" type="parTrans" cxnId="{03349980-F7D5-4E79-BA5F-5F80BE20BE29}">
      <dgm:prSet/>
      <dgm:spPr/>
      <dgm:t>
        <a:bodyPr/>
        <a:lstStyle/>
        <a:p>
          <a:endParaRPr lang="en-US"/>
        </a:p>
      </dgm:t>
    </dgm:pt>
    <dgm:pt modelId="{FF6FC53A-8D8B-42CE-BF80-E05773F77A95}" type="sibTrans" cxnId="{03349980-F7D5-4E79-BA5F-5F80BE20BE29}">
      <dgm:prSet/>
      <dgm:spPr/>
      <dgm:t>
        <a:bodyPr/>
        <a:lstStyle/>
        <a:p>
          <a:endParaRPr lang="en-US"/>
        </a:p>
      </dgm:t>
    </dgm:pt>
    <dgm:pt modelId="{8F8BED93-AB06-40F3-9C42-12891B4BCE1C}">
      <dgm:prSet custT="1"/>
      <dgm:spPr/>
      <dgm:t>
        <a:bodyPr/>
        <a:lstStyle/>
        <a:p>
          <a:r>
            <a:rPr lang="en-US" sz="2400" dirty="0"/>
            <a:t>Check all perishable items: </a:t>
          </a:r>
        </a:p>
      </dgm:t>
    </dgm:pt>
    <dgm:pt modelId="{156A76F6-55B0-4616-8D2F-D813197A5929}" type="parTrans" cxnId="{551FE841-C01A-41AC-8B02-5D18E67C10B5}">
      <dgm:prSet/>
      <dgm:spPr/>
      <dgm:t>
        <a:bodyPr/>
        <a:lstStyle/>
        <a:p>
          <a:endParaRPr lang="en-US"/>
        </a:p>
      </dgm:t>
    </dgm:pt>
    <dgm:pt modelId="{ECCEB32F-5D38-474E-AF17-CD87E29D7EFA}" type="sibTrans" cxnId="{551FE841-C01A-41AC-8B02-5D18E67C10B5}">
      <dgm:prSet/>
      <dgm:spPr/>
      <dgm:t>
        <a:bodyPr/>
        <a:lstStyle/>
        <a:p>
          <a:endParaRPr lang="en-US"/>
        </a:p>
      </dgm:t>
    </dgm:pt>
    <dgm:pt modelId="{E33FBBB9-03FF-45AF-AF36-BB81E4E9AA27}">
      <dgm:prSet custT="1"/>
      <dgm:spPr/>
      <dgm:t>
        <a:bodyPr/>
        <a:lstStyle/>
        <a:p>
          <a:r>
            <a:rPr lang="en-US" sz="2400"/>
            <a:t>batteries, </a:t>
          </a:r>
        </a:p>
      </dgm:t>
    </dgm:pt>
    <dgm:pt modelId="{71BE7AF9-D07B-4D5B-B3BF-FB61D7EBD163}" type="parTrans" cxnId="{2233C076-61E7-47B2-B409-88D70724519D}">
      <dgm:prSet/>
      <dgm:spPr/>
      <dgm:t>
        <a:bodyPr/>
        <a:lstStyle/>
        <a:p>
          <a:endParaRPr lang="en-US"/>
        </a:p>
      </dgm:t>
    </dgm:pt>
    <dgm:pt modelId="{1B8ED3D9-967B-4D20-BBA0-0D8E823F4F27}" type="sibTrans" cxnId="{2233C076-61E7-47B2-B409-88D70724519D}">
      <dgm:prSet/>
      <dgm:spPr/>
      <dgm:t>
        <a:bodyPr/>
        <a:lstStyle/>
        <a:p>
          <a:endParaRPr lang="en-US"/>
        </a:p>
      </dgm:t>
    </dgm:pt>
    <dgm:pt modelId="{AF3C60CB-FCBD-4D44-996D-6891E6B254F9}">
      <dgm:prSet custT="1"/>
      <dgm:spPr/>
      <dgm:t>
        <a:bodyPr/>
        <a:lstStyle/>
        <a:p>
          <a:r>
            <a:rPr lang="en-US" sz="2400"/>
            <a:t>food, </a:t>
          </a:r>
        </a:p>
      </dgm:t>
    </dgm:pt>
    <dgm:pt modelId="{FBFA649A-8BB3-4F97-BD13-A180170C30C2}" type="parTrans" cxnId="{55C8F86B-180A-4D26-A180-AF5E49E3CD8D}">
      <dgm:prSet/>
      <dgm:spPr/>
      <dgm:t>
        <a:bodyPr/>
        <a:lstStyle/>
        <a:p>
          <a:endParaRPr lang="en-US"/>
        </a:p>
      </dgm:t>
    </dgm:pt>
    <dgm:pt modelId="{03572CE4-2A7E-4E09-85DE-80B1AEC45939}" type="sibTrans" cxnId="{55C8F86B-180A-4D26-A180-AF5E49E3CD8D}">
      <dgm:prSet/>
      <dgm:spPr/>
      <dgm:t>
        <a:bodyPr/>
        <a:lstStyle/>
        <a:p>
          <a:endParaRPr lang="en-US"/>
        </a:p>
      </dgm:t>
    </dgm:pt>
    <dgm:pt modelId="{8FB9BFB9-AE5C-4A91-9B3D-7C5FAEE4A000}">
      <dgm:prSet custT="1"/>
      <dgm:spPr/>
      <dgm:t>
        <a:bodyPr/>
        <a:lstStyle/>
        <a:p>
          <a:r>
            <a:rPr lang="en-US" sz="2400"/>
            <a:t>water, </a:t>
          </a:r>
        </a:p>
      </dgm:t>
    </dgm:pt>
    <dgm:pt modelId="{0C7B95C1-61B0-4A55-B636-DFFBBCAA4332}" type="parTrans" cxnId="{3660940C-8BA6-46D2-8B36-453113F58F13}">
      <dgm:prSet/>
      <dgm:spPr/>
      <dgm:t>
        <a:bodyPr/>
        <a:lstStyle/>
        <a:p>
          <a:endParaRPr lang="en-US"/>
        </a:p>
      </dgm:t>
    </dgm:pt>
    <dgm:pt modelId="{5C9D7652-689C-4DF3-8440-C33D980AD09E}" type="sibTrans" cxnId="{3660940C-8BA6-46D2-8B36-453113F58F13}">
      <dgm:prSet/>
      <dgm:spPr/>
      <dgm:t>
        <a:bodyPr/>
        <a:lstStyle/>
        <a:p>
          <a:endParaRPr lang="en-US"/>
        </a:p>
      </dgm:t>
    </dgm:pt>
    <dgm:pt modelId="{88DBADFD-8282-44D5-8697-9CC745278A33}">
      <dgm:prSet custT="1"/>
      <dgm:spPr/>
      <dgm:t>
        <a:bodyPr/>
        <a:lstStyle/>
        <a:p>
          <a:r>
            <a:rPr lang="en-US" sz="2400" dirty="0"/>
            <a:t>medicines (over-counter)</a:t>
          </a:r>
        </a:p>
      </dgm:t>
    </dgm:pt>
    <dgm:pt modelId="{D8D5F322-EE2B-4245-AC56-2D7532BFCE67}" type="parTrans" cxnId="{8C478B9B-A151-429E-99C8-8C6772A6A4C3}">
      <dgm:prSet/>
      <dgm:spPr/>
      <dgm:t>
        <a:bodyPr/>
        <a:lstStyle/>
        <a:p>
          <a:endParaRPr lang="en-US"/>
        </a:p>
      </dgm:t>
    </dgm:pt>
    <dgm:pt modelId="{D35C6929-AAEC-453F-9D66-312A279821B6}" type="sibTrans" cxnId="{8C478B9B-A151-429E-99C8-8C6772A6A4C3}">
      <dgm:prSet/>
      <dgm:spPr/>
      <dgm:t>
        <a:bodyPr/>
        <a:lstStyle/>
        <a:p>
          <a:endParaRPr lang="en-US"/>
        </a:p>
      </dgm:t>
    </dgm:pt>
    <dgm:pt modelId="{953AAAFA-857C-46CC-B4B3-29375358D1B3}">
      <dgm:prSet/>
      <dgm:spPr/>
      <dgm:t>
        <a:bodyPr/>
        <a:lstStyle/>
        <a:p>
          <a:r>
            <a:rPr lang="en-US"/>
            <a:t>Conduct</a:t>
          </a:r>
        </a:p>
      </dgm:t>
    </dgm:pt>
    <dgm:pt modelId="{EBCB83EE-ADDA-49B4-A7C1-BC13A55BDA9C}" type="parTrans" cxnId="{E8FA4539-612B-442F-867D-708EE238EEF2}">
      <dgm:prSet/>
      <dgm:spPr/>
      <dgm:t>
        <a:bodyPr/>
        <a:lstStyle/>
        <a:p>
          <a:endParaRPr lang="en-US"/>
        </a:p>
      </dgm:t>
    </dgm:pt>
    <dgm:pt modelId="{11E82AC4-38B9-4AD8-8352-587F802518D2}" type="sibTrans" cxnId="{E8FA4539-612B-442F-867D-708EE238EEF2}">
      <dgm:prSet/>
      <dgm:spPr/>
      <dgm:t>
        <a:bodyPr/>
        <a:lstStyle/>
        <a:p>
          <a:endParaRPr lang="en-US"/>
        </a:p>
      </dgm:t>
    </dgm:pt>
    <dgm:pt modelId="{CAFF7385-A42E-4744-9C60-8C2587A84C7D}">
      <dgm:prSet custT="1"/>
      <dgm:spPr/>
      <dgm:t>
        <a:bodyPr/>
        <a:lstStyle/>
        <a:p>
          <a:r>
            <a:rPr lang="en-US" sz="2400" dirty="0"/>
            <a:t>Conduct emergency drill annually</a:t>
          </a:r>
        </a:p>
      </dgm:t>
    </dgm:pt>
    <dgm:pt modelId="{345AAAAF-6D22-4B82-BFCC-DD0A4E30E1DA}" type="parTrans" cxnId="{2E3A70BB-FEE5-4607-A139-9F95E57C8FD0}">
      <dgm:prSet/>
      <dgm:spPr/>
      <dgm:t>
        <a:bodyPr/>
        <a:lstStyle/>
        <a:p>
          <a:endParaRPr lang="en-US"/>
        </a:p>
      </dgm:t>
    </dgm:pt>
    <dgm:pt modelId="{4BBF27FE-1314-4A2A-882F-E9BD98ED4BE8}" type="sibTrans" cxnId="{2E3A70BB-FEE5-4607-A139-9F95E57C8FD0}">
      <dgm:prSet/>
      <dgm:spPr/>
      <dgm:t>
        <a:bodyPr/>
        <a:lstStyle/>
        <a:p>
          <a:endParaRPr lang="en-US"/>
        </a:p>
      </dgm:t>
    </dgm:pt>
    <dgm:pt modelId="{242F5FB1-5657-44AB-A7BC-C684EE110D8F}" type="pres">
      <dgm:prSet presAssocID="{BBB9DBB8-4F91-4888-9E8B-95A1791015AA}" presName="Name0" presStyleCnt="0">
        <dgm:presLayoutVars>
          <dgm:dir/>
          <dgm:animLvl val="lvl"/>
          <dgm:resizeHandles val="exact"/>
        </dgm:presLayoutVars>
      </dgm:prSet>
      <dgm:spPr/>
      <dgm:t>
        <a:bodyPr/>
        <a:lstStyle/>
        <a:p>
          <a:endParaRPr lang="en-US"/>
        </a:p>
      </dgm:t>
    </dgm:pt>
    <dgm:pt modelId="{B1B7AE4F-0697-417C-92F2-F15AF6260C14}" type="pres">
      <dgm:prSet presAssocID="{C4B7B243-D55E-42DF-B16F-4AC21D0F9858}" presName="composite" presStyleCnt="0"/>
      <dgm:spPr/>
    </dgm:pt>
    <dgm:pt modelId="{921782D5-31B9-4056-9172-B1ABA3D4F891}" type="pres">
      <dgm:prSet presAssocID="{C4B7B243-D55E-42DF-B16F-4AC21D0F9858}" presName="parTx" presStyleLbl="alignNode1" presStyleIdx="0" presStyleCnt="3">
        <dgm:presLayoutVars>
          <dgm:chMax val="0"/>
          <dgm:chPref val="0"/>
        </dgm:presLayoutVars>
      </dgm:prSet>
      <dgm:spPr/>
      <dgm:t>
        <a:bodyPr/>
        <a:lstStyle/>
        <a:p>
          <a:endParaRPr lang="en-US"/>
        </a:p>
      </dgm:t>
    </dgm:pt>
    <dgm:pt modelId="{86587EAC-749A-42E4-ABD1-E6CD0B1095DF}" type="pres">
      <dgm:prSet presAssocID="{C4B7B243-D55E-42DF-B16F-4AC21D0F9858}" presName="desTx" presStyleLbl="alignAccFollowNode1" presStyleIdx="0" presStyleCnt="3">
        <dgm:presLayoutVars/>
      </dgm:prSet>
      <dgm:spPr/>
      <dgm:t>
        <a:bodyPr/>
        <a:lstStyle/>
        <a:p>
          <a:endParaRPr lang="en-US"/>
        </a:p>
      </dgm:t>
    </dgm:pt>
    <dgm:pt modelId="{3FE9036B-E7AE-4870-8BB3-A21689ED8ED9}" type="pres">
      <dgm:prSet presAssocID="{3488413A-814A-4F01-B027-8B497CECF364}" presName="space" presStyleCnt="0"/>
      <dgm:spPr/>
    </dgm:pt>
    <dgm:pt modelId="{DBDFD10C-D6C5-4E82-AB7F-71102DBAB273}" type="pres">
      <dgm:prSet presAssocID="{7D1722F6-C97B-47F2-92F2-24B3C99D5AAA}" presName="composite" presStyleCnt="0"/>
      <dgm:spPr/>
    </dgm:pt>
    <dgm:pt modelId="{817F7166-CCC7-4268-ACB9-66D95681C612}" type="pres">
      <dgm:prSet presAssocID="{7D1722F6-C97B-47F2-92F2-24B3C99D5AAA}" presName="parTx" presStyleLbl="alignNode1" presStyleIdx="1" presStyleCnt="3">
        <dgm:presLayoutVars>
          <dgm:chMax val="0"/>
          <dgm:chPref val="0"/>
        </dgm:presLayoutVars>
      </dgm:prSet>
      <dgm:spPr/>
      <dgm:t>
        <a:bodyPr/>
        <a:lstStyle/>
        <a:p>
          <a:endParaRPr lang="en-US"/>
        </a:p>
      </dgm:t>
    </dgm:pt>
    <dgm:pt modelId="{2FAD02AC-5BB5-4C52-9838-D24B9313A82F}" type="pres">
      <dgm:prSet presAssocID="{7D1722F6-C97B-47F2-92F2-24B3C99D5AAA}" presName="desTx" presStyleLbl="alignAccFollowNode1" presStyleIdx="1" presStyleCnt="3">
        <dgm:presLayoutVars/>
      </dgm:prSet>
      <dgm:spPr/>
      <dgm:t>
        <a:bodyPr/>
        <a:lstStyle/>
        <a:p>
          <a:endParaRPr lang="en-US"/>
        </a:p>
      </dgm:t>
    </dgm:pt>
    <dgm:pt modelId="{FA68B2FB-9DB0-43A6-9628-5012C1B8F1EC}" type="pres">
      <dgm:prSet presAssocID="{FF6FC53A-8D8B-42CE-BF80-E05773F77A95}" presName="space" presStyleCnt="0"/>
      <dgm:spPr/>
    </dgm:pt>
    <dgm:pt modelId="{EB9141A5-7527-43A3-B3C3-89CA3C90BA3B}" type="pres">
      <dgm:prSet presAssocID="{953AAAFA-857C-46CC-B4B3-29375358D1B3}" presName="composite" presStyleCnt="0"/>
      <dgm:spPr/>
    </dgm:pt>
    <dgm:pt modelId="{5C7C2B17-6665-4F3F-9D45-B4203EEB0B47}" type="pres">
      <dgm:prSet presAssocID="{953AAAFA-857C-46CC-B4B3-29375358D1B3}" presName="parTx" presStyleLbl="alignNode1" presStyleIdx="2" presStyleCnt="3">
        <dgm:presLayoutVars>
          <dgm:chMax val="0"/>
          <dgm:chPref val="0"/>
        </dgm:presLayoutVars>
      </dgm:prSet>
      <dgm:spPr/>
      <dgm:t>
        <a:bodyPr/>
        <a:lstStyle/>
        <a:p>
          <a:endParaRPr lang="en-US"/>
        </a:p>
      </dgm:t>
    </dgm:pt>
    <dgm:pt modelId="{062B6123-2F4D-4EB0-9444-804789D64C6C}" type="pres">
      <dgm:prSet presAssocID="{953AAAFA-857C-46CC-B4B3-29375358D1B3}" presName="desTx" presStyleLbl="alignAccFollowNode1" presStyleIdx="2" presStyleCnt="3">
        <dgm:presLayoutVars/>
      </dgm:prSet>
      <dgm:spPr/>
      <dgm:t>
        <a:bodyPr/>
        <a:lstStyle/>
        <a:p>
          <a:endParaRPr lang="en-US"/>
        </a:p>
      </dgm:t>
    </dgm:pt>
  </dgm:ptLst>
  <dgm:cxnLst>
    <dgm:cxn modelId="{551FE841-C01A-41AC-8B02-5D18E67C10B5}" srcId="{7D1722F6-C97B-47F2-92F2-24B3C99D5AAA}" destId="{8F8BED93-AB06-40F3-9C42-12891B4BCE1C}" srcOrd="0" destOrd="0" parTransId="{156A76F6-55B0-4616-8D2F-D813197A5929}" sibTransId="{ECCEB32F-5D38-474E-AF17-CD87E29D7EFA}"/>
    <dgm:cxn modelId="{3660940C-8BA6-46D2-8B36-453113F58F13}" srcId="{8F8BED93-AB06-40F3-9C42-12891B4BCE1C}" destId="{8FB9BFB9-AE5C-4A91-9B3D-7C5FAEE4A000}" srcOrd="2" destOrd="0" parTransId="{0C7B95C1-61B0-4A55-B636-DFFBBCAA4332}" sibTransId="{5C9D7652-689C-4DF3-8440-C33D980AD09E}"/>
    <dgm:cxn modelId="{90D339D6-8DF3-44E5-9AED-61E82915B231}" type="presOf" srcId="{88DBADFD-8282-44D5-8697-9CC745278A33}" destId="{2FAD02AC-5BB5-4C52-9838-D24B9313A82F}" srcOrd="0" destOrd="4" presId="urn:microsoft.com/office/officeart/2016/7/layout/HorizontalActionList"/>
    <dgm:cxn modelId="{8C478B9B-A151-429E-99C8-8C6772A6A4C3}" srcId="{8F8BED93-AB06-40F3-9C42-12891B4BCE1C}" destId="{88DBADFD-8282-44D5-8697-9CC745278A33}" srcOrd="3" destOrd="0" parTransId="{D8D5F322-EE2B-4245-AC56-2D7532BFCE67}" sibTransId="{D35C6929-AAEC-453F-9D66-312A279821B6}"/>
    <dgm:cxn modelId="{6BB425A7-9569-4596-91CA-25290771F16D}" type="presOf" srcId="{CAFF7385-A42E-4744-9C60-8C2587A84C7D}" destId="{062B6123-2F4D-4EB0-9444-804789D64C6C}" srcOrd="0" destOrd="0" presId="urn:microsoft.com/office/officeart/2016/7/layout/HorizontalActionList"/>
    <dgm:cxn modelId="{E8FA4539-612B-442F-867D-708EE238EEF2}" srcId="{BBB9DBB8-4F91-4888-9E8B-95A1791015AA}" destId="{953AAAFA-857C-46CC-B4B3-29375358D1B3}" srcOrd="2" destOrd="0" parTransId="{EBCB83EE-ADDA-49B4-A7C1-BC13A55BDA9C}" sibTransId="{11E82AC4-38B9-4AD8-8352-587F802518D2}"/>
    <dgm:cxn modelId="{56824DC3-3E7A-4677-9E69-C407A8834C45}" srcId="{C4B7B243-D55E-42DF-B16F-4AC21D0F9858}" destId="{8876EC25-69BA-4616-A3C1-EABD145FDEA0}" srcOrd="0" destOrd="0" parTransId="{506D5B79-C424-49B3-8829-8DD7B1AF56B1}" sibTransId="{9364D617-E112-4C8A-82EC-D733EB0A4CA6}"/>
    <dgm:cxn modelId="{55C8F86B-180A-4D26-A180-AF5E49E3CD8D}" srcId="{8F8BED93-AB06-40F3-9C42-12891B4BCE1C}" destId="{AF3C60CB-FCBD-4D44-996D-6891E6B254F9}" srcOrd="1" destOrd="0" parTransId="{FBFA649A-8BB3-4F97-BD13-A180170C30C2}" sibTransId="{03572CE4-2A7E-4E09-85DE-80B1AEC45939}"/>
    <dgm:cxn modelId="{2E3A70BB-FEE5-4607-A139-9F95E57C8FD0}" srcId="{953AAAFA-857C-46CC-B4B3-29375358D1B3}" destId="{CAFF7385-A42E-4744-9C60-8C2587A84C7D}" srcOrd="0" destOrd="0" parTransId="{345AAAAF-6D22-4B82-BFCC-DD0A4E30E1DA}" sibTransId="{4BBF27FE-1314-4A2A-882F-E9BD98ED4BE8}"/>
    <dgm:cxn modelId="{812F61EF-FFFE-42F8-80F5-3192E1A50A8E}" type="presOf" srcId="{AF3C60CB-FCBD-4D44-996D-6891E6B254F9}" destId="{2FAD02AC-5BB5-4C52-9838-D24B9313A82F}" srcOrd="0" destOrd="2" presId="urn:microsoft.com/office/officeart/2016/7/layout/HorizontalActionList"/>
    <dgm:cxn modelId="{444AAC67-C0C8-46FC-8AC8-FF2440218F37}" type="presOf" srcId="{8876EC25-69BA-4616-A3C1-EABD145FDEA0}" destId="{86587EAC-749A-42E4-ABD1-E6CD0B1095DF}" srcOrd="0" destOrd="0" presId="urn:microsoft.com/office/officeart/2016/7/layout/HorizontalActionList"/>
    <dgm:cxn modelId="{1DF522CA-5C46-4081-A82D-8C31F8CDA3BF}" type="presOf" srcId="{953AAAFA-857C-46CC-B4B3-29375358D1B3}" destId="{5C7C2B17-6665-4F3F-9D45-B4203EEB0B47}" srcOrd="0" destOrd="0" presId="urn:microsoft.com/office/officeart/2016/7/layout/HorizontalActionList"/>
    <dgm:cxn modelId="{27125143-CE0D-4EA2-85ED-31D7E15A8797}" type="presOf" srcId="{8FB9BFB9-AE5C-4A91-9B3D-7C5FAEE4A000}" destId="{2FAD02AC-5BB5-4C52-9838-D24B9313A82F}" srcOrd="0" destOrd="3" presId="urn:microsoft.com/office/officeart/2016/7/layout/HorizontalActionList"/>
    <dgm:cxn modelId="{03349980-F7D5-4E79-BA5F-5F80BE20BE29}" srcId="{BBB9DBB8-4F91-4888-9E8B-95A1791015AA}" destId="{7D1722F6-C97B-47F2-92F2-24B3C99D5AAA}" srcOrd="1" destOrd="0" parTransId="{3E3651D7-DFA4-4905-8CE4-C46E253B010E}" sibTransId="{FF6FC53A-8D8B-42CE-BF80-E05773F77A95}"/>
    <dgm:cxn modelId="{F936BD09-9758-4403-B8ED-7C77CC870960}" srcId="{BBB9DBB8-4F91-4888-9E8B-95A1791015AA}" destId="{C4B7B243-D55E-42DF-B16F-4AC21D0F9858}" srcOrd="0" destOrd="0" parTransId="{1DE46964-3D57-4B41-B952-295095B7C92F}" sibTransId="{3488413A-814A-4F01-B027-8B497CECF364}"/>
    <dgm:cxn modelId="{CCF9CFB5-960F-4DD4-8838-CC3B356267E2}" type="presOf" srcId="{8F8BED93-AB06-40F3-9C42-12891B4BCE1C}" destId="{2FAD02AC-5BB5-4C52-9838-D24B9313A82F}" srcOrd="0" destOrd="0" presId="urn:microsoft.com/office/officeart/2016/7/layout/HorizontalActionList"/>
    <dgm:cxn modelId="{7310D0BC-0F49-4BB5-9A3C-77739EF0C986}" type="presOf" srcId="{E33FBBB9-03FF-45AF-AF36-BB81E4E9AA27}" destId="{2FAD02AC-5BB5-4C52-9838-D24B9313A82F}" srcOrd="0" destOrd="1" presId="urn:microsoft.com/office/officeart/2016/7/layout/HorizontalActionList"/>
    <dgm:cxn modelId="{E87D3355-B9D1-4ED5-A453-1C268368E3E3}" type="presOf" srcId="{7D1722F6-C97B-47F2-92F2-24B3C99D5AAA}" destId="{817F7166-CCC7-4268-ACB9-66D95681C612}" srcOrd="0" destOrd="0" presId="urn:microsoft.com/office/officeart/2016/7/layout/HorizontalActionList"/>
    <dgm:cxn modelId="{2233C076-61E7-47B2-B409-88D70724519D}" srcId="{8F8BED93-AB06-40F3-9C42-12891B4BCE1C}" destId="{E33FBBB9-03FF-45AF-AF36-BB81E4E9AA27}" srcOrd="0" destOrd="0" parTransId="{71BE7AF9-D07B-4D5B-B3BF-FB61D7EBD163}" sibTransId="{1B8ED3D9-967B-4D20-BBA0-0D8E823F4F27}"/>
    <dgm:cxn modelId="{33E138D7-7F30-4DC6-8D7A-637417B9129D}" type="presOf" srcId="{BBB9DBB8-4F91-4888-9E8B-95A1791015AA}" destId="{242F5FB1-5657-44AB-A7BC-C684EE110D8F}" srcOrd="0" destOrd="0" presId="urn:microsoft.com/office/officeart/2016/7/layout/HorizontalActionList"/>
    <dgm:cxn modelId="{50643CC5-C6AD-40E1-A6EE-42C55A77B85D}" type="presOf" srcId="{C4B7B243-D55E-42DF-B16F-4AC21D0F9858}" destId="{921782D5-31B9-4056-9172-B1ABA3D4F891}" srcOrd="0" destOrd="0" presId="urn:microsoft.com/office/officeart/2016/7/layout/HorizontalActionList"/>
    <dgm:cxn modelId="{2BD837B6-806A-43E5-B365-218A15954D20}" type="presParOf" srcId="{242F5FB1-5657-44AB-A7BC-C684EE110D8F}" destId="{B1B7AE4F-0697-417C-92F2-F15AF6260C14}" srcOrd="0" destOrd="0" presId="urn:microsoft.com/office/officeart/2016/7/layout/HorizontalActionList"/>
    <dgm:cxn modelId="{3122DBD4-EF0B-4B61-878A-5768ACEF07B5}" type="presParOf" srcId="{B1B7AE4F-0697-417C-92F2-F15AF6260C14}" destId="{921782D5-31B9-4056-9172-B1ABA3D4F891}" srcOrd="0" destOrd="0" presId="urn:microsoft.com/office/officeart/2016/7/layout/HorizontalActionList"/>
    <dgm:cxn modelId="{EC4D5258-DA8F-43B5-A6DD-0DB4F564ADEF}" type="presParOf" srcId="{B1B7AE4F-0697-417C-92F2-F15AF6260C14}" destId="{86587EAC-749A-42E4-ABD1-E6CD0B1095DF}" srcOrd="1" destOrd="0" presId="urn:microsoft.com/office/officeart/2016/7/layout/HorizontalActionList"/>
    <dgm:cxn modelId="{DA7C1191-7018-4239-BEF4-163B95649234}" type="presParOf" srcId="{242F5FB1-5657-44AB-A7BC-C684EE110D8F}" destId="{3FE9036B-E7AE-4870-8BB3-A21689ED8ED9}" srcOrd="1" destOrd="0" presId="urn:microsoft.com/office/officeart/2016/7/layout/HorizontalActionList"/>
    <dgm:cxn modelId="{29377E12-D3E2-4488-8025-FADBE2EFF670}" type="presParOf" srcId="{242F5FB1-5657-44AB-A7BC-C684EE110D8F}" destId="{DBDFD10C-D6C5-4E82-AB7F-71102DBAB273}" srcOrd="2" destOrd="0" presId="urn:microsoft.com/office/officeart/2016/7/layout/HorizontalActionList"/>
    <dgm:cxn modelId="{FDF17EBE-1BF8-4C52-B94D-6E8277C341CD}" type="presParOf" srcId="{DBDFD10C-D6C5-4E82-AB7F-71102DBAB273}" destId="{817F7166-CCC7-4268-ACB9-66D95681C612}" srcOrd="0" destOrd="0" presId="urn:microsoft.com/office/officeart/2016/7/layout/HorizontalActionList"/>
    <dgm:cxn modelId="{AE25D420-BE96-423B-AA59-8A884F7167DC}" type="presParOf" srcId="{DBDFD10C-D6C5-4E82-AB7F-71102DBAB273}" destId="{2FAD02AC-5BB5-4C52-9838-D24B9313A82F}" srcOrd="1" destOrd="0" presId="urn:microsoft.com/office/officeart/2016/7/layout/HorizontalActionList"/>
    <dgm:cxn modelId="{41EA0BD9-820E-4F4C-8946-99BBDC9B56A6}" type="presParOf" srcId="{242F5FB1-5657-44AB-A7BC-C684EE110D8F}" destId="{FA68B2FB-9DB0-43A6-9628-5012C1B8F1EC}" srcOrd="3" destOrd="0" presId="urn:microsoft.com/office/officeart/2016/7/layout/HorizontalActionList"/>
    <dgm:cxn modelId="{70E94AC6-480F-4919-B743-ADCF69BEE13C}" type="presParOf" srcId="{242F5FB1-5657-44AB-A7BC-C684EE110D8F}" destId="{EB9141A5-7527-43A3-B3C3-89CA3C90BA3B}" srcOrd="4" destOrd="0" presId="urn:microsoft.com/office/officeart/2016/7/layout/HorizontalActionList"/>
    <dgm:cxn modelId="{F0ABBB00-C0DF-4BC4-A500-004106DB0256}" type="presParOf" srcId="{EB9141A5-7527-43A3-B3C3-89CA3C90BA3B}" destId="{5C7C2B17-6665-4F3F-9D45-B4203EEB0B47}" srcOrd="0" destOrd="0" presId="urn:microsoft.com/office/officeart/2016/7/layout/HorizontalActionList"/>
    <dgm:cxn modelId="{235BF8AE-4CAE-483C-943B-C303E508540E}" type="presParOf" srcId="{EB9141A5-7527-43A3-B3C3-89CA3C90BA3B}" destId="{062B6123-2F4D-4EB0-9444-804789D64C6C}"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46AE1-ADD0-4C2B-897B-D11693BAA6B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31B2C47-0125-483A-BCE5-AD974B9D3694}">
      <dgm:prSet custT="1"/>
      <dgm:spPr/>
      <dgm:t>
        <a:bodyPr/>
        <a:lstStyle/>
        <a:p>
          <a:r>
            <a:rPr lang="en-US" sz="2800" b="1" dirty="0" smtClean="0"/>
            <a:t>HCCH/OBFH Open Positions</a:t>
          </a:r>
          <a:endParaRPr lang="en-US" sz="2800" b="1" dirty="0"/>
        </a:p>
      </dgm:t>
    </dgm:pt>
    <dgm:pt modelId="{7EC700CA-F32F-41C0-BECB-141654A8504C}" type="parTrans" cxnId="{720D8B9A-1842-4DD2-B0F6-B45E5BF98DBC}">
      <dgm:prSet/>
      <dgm:spPr/>
      <dgm:t>
        <a:bodyPr/>
        <a:lstStyle/>
        <a:p>
          <a:endParaRPr lang="en-US"/>
        </a:p>
      </dgm:t>
    </dgm:pt>
    <dgm:pt modelId="{C9FA0CC4-C4CD-4679-BCCC-B8AB126B7BBA}" type="sibTrans" cxnId="{720D8B9A-1842-4DD2-B0F6-B45E5BF98DBC}">
      <dgm:prSet/>
      <dgm:spPr/>
      <dgm:t>
        <a:bodyPr/>
        <a:lstStyle/>
        <a:p>
          <a:endParaRPr lang="en-US"/>
        </a:p>
      </dgm:t>
    </dgm:pt>
    <dgm:pt modelId="{1ABE75BF-6152-4358-9284-89D19924D7AA}">
      <dgm:prSet/>
      <dgm:spPr/>
      <dgm:t>
        <a:bodyPr/>
        <a:lstStyle/>
        <a:p>
          <a:r>
            <a:rPr lang="en-US" dirty="0" smtClean="0"/>
            <a:t>Licensed Clinical Social Worker</a:t>
          </a:r>
          <a:endParaRPr lang="en-US" dirty="0"/>
        </a:p>
      </dgm:t>
    </dgm:pt>
    <dgm:pt modelId="{08A135ED-DB7F-4910-8F26-C1A334CFE54C}" type="parTrans" cxnId="{081CBE03-9F9E-4BF0-98A5-B189728DBD47}">
      <dgm:prSet/>
      <dgm:spPr/>
      <dgm:t>
        <a:bodyPr/>
        <a:lstStyle/>
        <a:p>
          <a:endParaRPr lang="en-US"/>
        </a:p>
      </dgm:t>
    </dgm:pt>
    <dgm:pt modelId="{A6AF4DD9-1A3D-481A-AA01-3779EBA08516}" type="sibTrans" cxnId="{081CBE03-9F9E-4BF0-98A5-B189728DBD47}">
      <dgm:prSet/>
      <dgm:spPr/>
      <dgm:t>
        <a:bodyPr/>
        <a:lstStyle/>
        <a:p>
          <a:endParaRPr lang="en-US"/>
        </a:p>
      </dgm:t>
    </dgm:pt>
    <dgm:pt modelId="{2F1F7B82-E500-414F-A496-13F61A70332F}">
      <dgm:prSet/>
      <dgm:spPr/>
      <dgm:t>
        <a:bodyPr/>
        <a:lstStyle/>
        <a:p>
          <a:r>
            <a:rPr lang="en-US" dirty="0" smtClean="0"/>
            <a:t>HOPE Team Outreach Specialist</a:t>
          </a:r>
          <a:endParaRPr lang="en-US" dirty="0"/>
        </a:p>
      </dgm:t>
    </dgm:pt>
    <dgm:pt modelId="{D1C9F838-9884-46BB-BCF6-9B55EC32708D}" type="parTrans" cxnId="{100B9ED7-09F1-45FF-A313-61095A07273C}">
      <dgm:prSet/>
      <dgm:spPr/>
      <dgm:t>
        <a:bodyPr/>
        <a:lstStyle/>
        <a:p>
          <a:endParaRPr lang="en-US"/>
        </a:p>
      </dgm:t>
    </dgm:pt>
    <dgm:pt modelId="{41986004-7DD7-498D-B78F-BA070BC886C5}" type="sibTrans" cxnId="{100B9ED7-09F1-45FF-A313-61095A07273C}">
      <dgm:prSet/>
      <dgm:spPr/>
      <dgm:t>
        <a:bodyPr/>
        <a:lstStyle/>
        <a:p>
          <a:endParaRPr lang="en-US"/>
        </a:p>
      </dgm:t>
    </dgm:pt>
    <dgm:pt modelId="{04C10C38-DFE2-426C-889F-488C7F5F3EB0}">
      <dgm:prSet/>
      <dgm:spPr/>
      <dgm:t>
        <a:bodyPr/>
        <a:lstStyle/>
        <a:p>
          <a:r>
            <a:rPr lang="en-US" dirty="0" smtClean="0"/>
            <a:t>SSVF Outreach Navigator</a:t>
          </a:r>
          <a:endParaRPr lang="en-US" dirty="0"/>
        </a:p>
      </dgm:t>
    </dgm:pt>
    <dgm:pt modelId="{B50D98A6-ABC4-4235-B3FA-D0E1AF1032CC}" type="parTrans" cxnId="{D9DC2F0C-AA93-45CC-B90C-0D7A4AB0AD56}">
      <dgm:prSet/>
      <dgm:spPr/>
      <dgm:t>
        <a:bodyPr/>
        <a:lstStyle/>
        <a:p>
          <a:endParaRPr lang="en-US"/>
        </a:p>
      </dgm:t>
    </dgm:pt>
    <dgm:pt modelId="{53CCA29C-DBA4-448C-AB64-225C1E75FAB8}" type="sibTrans" cxnId="{D9DC2F0C-AA93-45CC-B90C-0D7A4AB0AD56}">
      <dgm:prSet/>
      <dgm:spPr/>
      <dgm:t>
        <a:bodyPr/>
        <a:lstStyle/>
        <a:p>
          <a:endParaRPr lang="en-US"/>
        </a:p>
      </dgm:t>
    </dgm:pt>
    <dgm:pt modelId="{BE172823-83DC-4737-9DAA-7556091F2C1D}">
      <dgm:prSet/>
      <dgm:spPr/>
      <dgm:t>
        <a:bodyPr/>
        <a:lstStyle/>
        <a:p>
          <a:r>
            <a:rPr lang="en-US" dirty="0" smtClean="0"/>
            <a:t>SSVF Healthcare Navigator</a:t>
          </a:r>
        </a:p>
      </dgm:t>
    </dgm:pt>
    <dgm:pt modelId="{B354952F-B2DB-4B7A-B284-8F192A60F48A}" type="parTrans" cxnId="{9DD6CD79-E112-4CFA-8F07-E839EDB72696}">
      <dgm:prSet/>
      <dgm:spPr/>
      <dgm:t>
        <a:bodyPr/>
        <a:lstStyle/>
        <a:p>
          <a:endParaRPr lang="en-US"/>
        </a:p>
      </dgm:t>
    </dgm:pt>
    <dgm:pt modelId="{B4654929-8F21-4699-BE79-656794F19D49}" type="sibTrans" cxnId="{9DD6CD79-E112-4CFA-8F07-E839EDB72696}">
      <dgm:prSet/>
      <dgm:spPr/>
      <dgm:t>
        <a:bodyPr/>
        <a:lstStyle/>
        <a:p>
          <a:endParaRPr lang="en-US"/>
        </a:p>
      </dgm:t>
    </dgm:pt>
    <dgm:pt modelId="{0717C789-B8BD-4E4C-A745-24423A846387}">
      <dgm:prSet/>
      <dgm:spPr/>
      <dgm:t>
        <a:bodyPr/>
        <a:lstStyle/>
        <a:p>
          <a:r>
            <a:rPr lang="en-US" dirty="0" smtClean="0"/>
            <a:t>Permanent Supportive Housing Case manager/ Program Support Specialist</a:t>
          </a:r>
        </a:p>
      </dgm:t>
    </dgm:pt>
    <dgm:pt modelId="{8BFB298A-81AB-44A2-8AAB-08F1F7CFB063}" type="parTrans" cxnId="{99B3DE6C-C722-41D7-BBFB-8000035A1F1C}">
      <dgm:prSet/>
      <dgm:spPr/>
      <dgm:t>
        <a:bodyPr/>
        <a:lstStyle/>
        <a:p>
          <a:endParaRPr lang="en-US"/>
        </a:p>
      </dgm:t>
    </dgm:pt>
    <dgm:pt modelId="{F52B671A-811D-4637-9D46-CEF5B8E11B1D}" type="sibTrans" cxnId="{99B3DE6C-C722-41D7-BBFB-8000035A1F1C}">
      <dgm:prSet/>
      <dgm:spPr/>
      <dgm:t>
        <a:bodyPr/>
        <a:lstStyle/>
        <a:p>
          <a:endParaRPr lang="en-US"/>
        </a:p>
      </dgm:t>
    </dgm:pt>
    <dgm:pt modelId="{9DA08463-ACF3-C844-849E-9A3D85F88B15}" type="pres">
      <dgm:prSet presAssocID="{CB146AE1-ADD0-4C2B-897B-D11693BAA6B1}" presName="linear" presStyleCnt="0">
        <dgm:presLayoutVars>
          <dgm:animLvl val="lvl"/>
          <dgm:resizeHandles val="exact"/>
        </dgm:presLayoutVars>
      </dgm:prSet>
      <dgm:spPr/>
      <dgm:t>
        <a:bodyPr/>
        <a:lstStyle/>
        <a:p>
          <a:endParaRPr lang="en-US"/>
        </a:p>
      </dgm:t>
    </dgm:pt>
    <dgm:pt modelId="{EA2B200E-2676-E64D-A024-F65CF576F2AE}" type="pres">
      <dgm:prSet presAssocID="{E31B2C47-0125-483A-BCE5-AD974B9D3694}" presName="parentText" presStyleLbl="node1" presStyleIdx="0" presStyleCnt="6">
        <dgm:presLayoutVars>
          <dgm:chMax val="0"/>
          <dgm:bulletEnabled val="1"/>
        </dgm:presLayoutVars>
      </dgm:prSet>
      <dgm:spPr/>
      <dgm:t>
        <a:bodyPr/>
        <a:lstStyle/>
        <a:p>
          <a:endParaRPr lang="en-US"/>
        </a:p>
      </dgm:t>
    </dgm:pt>
    <dgm:pt modelId="{AE71EA1C-FE91-4441-A74E-C8301279A5A6}" type="pres">
      <dgm:prSet presAssocID="{C9FA0CC4-C4CD-4679-BCCC-B8AB126B7BBA}" presName="spacer" presStyleCnt="0"/>
      <dgm:spPr/>
    </dgm:pt>
    <dgm:pt modelId="{85D31BC9-3303-0647-AB0B-DC28C19B90E9}" type="pres">
      <dgm:prSet presAssocID="{1ABE75BF-6152-4358-9284-89D19924D7AA}" presName="parentText" presStyleLbl="node1" presStyleIdx="1" presStyleCnt="6">
        <dgm:presLayoutVars>
          <dgm:chMax val="0"/>
          <dgm:bulletEnabled val="1"/>
        </dgm:presLayoutVars>
      </dgm:prSet>
      <dgm:spPr/>
      <dgm:t>
        <a:bodyPr/>
        <a:lstStyle/>
        <a:p>
          <a:endParaRPr lang="en-US"/>
        </a:p>
      </dgm:t>
    </dgm:pt>
    <dgm:pt modelId="{A5149212-4151-5D42-9C65-5E0E073D0117}" type="pres">
      <dgm:prSet presAssocID="{A6AF4DD9-1A3D-481A-AA01-3779EBA08516}" presName="spacer" presStyleCnt="0"/>
      <dgm:spPr/>
    </dgm:pt>
    <dgm:pt modelId="{B5CA41E7-66C0-4B76-B2B2-E5552ACAB32F}" type="pres">
      <dgm:prSet presAssocID="{2F1F7B82-E500-414F-A496-13F61A70332F}" presName="parentText" presStyleLbl="node1" presStyleIdx="2" presStyleCnt="6">
        <dgm:presLayoutVars>
          <dgm:chMax val="0"/>
          <dgm:bulletEnabled val="1"/>
        </dgm:presLayoutVars>
      </dgm:prSet>
      <dgm:spPr/>
      <dgm:t>
        <a:bodyPr/>
        <a:lstStyle/>
        <a:p>
          <a:endParaRPr lang="en-US"/>
        </a:p>
      </dgm:t>
    </dgm:pt>
    <dgm:pt modelId="{30910286-197A-4E56-B8F7-A072760FB06C}" type="pres">
      <dgm:prSet presAssocID="{41986004-7DD7-498D-B78F-BA070BC886C5}" presName="spacer" presStyleCnt="0"/>
      <dgm:spPr/>
    </dgm:pt>
    <dgm:pt modelId="{B9BE8EE2-B24E-4075-9BD4-38268FB198E5}" type="pres">
      <dgm:prSet presAssocID="{04C10C38-DFE2-426C-889F-488C7F5F3EB0}" presName="parentText" presStyleLbl="node1" presStyleIdx="3" presStyleCnt="6">
        <dgm:presLayoutVars>
          <dgm:chMax val="0"/>
          <dgm:bulletEnabled val="1"/>
        </dgm:presLayoutVars>
      </dgm:prSet>
      <dgm:spPr/>
      <dgm:t>
        <a:bodyPr/>
        <a:lstStyle/>
        <a:p>
          <a:endParaRPr lang="en-US"/>
        </a:p>
      </dgm:t>
    </dgm:pt>
    <dgm:pt modelId="{752F61BB-4D7A-4F76-A442-35F2D923FE8C}" type="pres">
      <dgm:prSet presAssocID="{53CCA29C-DBA4-448C-AB64-225C1E75FAB8}" presName="spacer" presStyleCnt="0"/>
      <dgm:spPr/>
    </dgm:pt>
    <dgm:pt modelId="{CFF683FF-A1E9-4FB6-BCB8-78C764020E20}" type="pres">
      <dgm:prSet presAssocID="{BE172823-83DC-4737-9DAA-7556091F2C1D}" presName="parentText" presStyleLbl="node1" presStyleIdx="4" presStyleCnt="6">
        <dgm:presLayoutVars>
          <dgm:chMax val="0"/>
          <dgm:bulletEnabled val="1"/>
        </dgm:presLayoutVars>
      </dgm:prSet>
      <dgm:spPr/>
      <dgm:t>
        <a:bodyPr/>
        <a:lstStyle/>
        <a:p>
          <a:endParaRPr lang="en-US"/>
        </a:p>
      </dgm:t>
    </dgm:pt>
    <dgm:pt modelId="{A324CCF1-C481-42C5-95BF-CBAE945B814A}" type="pres">
      <dgm:prSet presAssocID="{B4654929-8F21-4699-BE79-656794F19D49}" presName="spacer" presStyleCnt="0"/>
      <dgm:spPr/>
    </dgm:pt>
    <dgm:pt modelId="{666BA337-D926-4596-AA36-50A360AAF37F}" type="pres">
      <dgm:prSet presAssocID="{0717C789-B8BD-4E4C-A745-24423A846387}" presName="parentText" presStyleLbl="node1" presStyleIdx="5" presStyleCnt="6">
        <dgm:presLayoutVars>
          <dgm:chMax val="0"/>
          <dgm:bulletEnabled val="1"/>
        </dgm:presLayoutVars>
      </dgm:prSet>
      <dgm:spPr/>
      <dgm:t>
        <a:bodyPr/>
        <a:lstStyle/>
        <a:p>
          <a:endParaRPr lang="en-US"/>
        </a:p>
      </dgm:t>
    </dgm:pt>
  </dgm:ptLst>
  <dgm:cxnLst>
    <dgm:cxn modelId="{16B943D8-4E4E-4A4A-BB04-01F8AA2BF4F3}" type="presOf" srcId="{BE172823-83DC-4737-9DAA-7556091F2C1D}" destId="{CFF683FF-A1E9-4FB6-BCB8-78C764020E20}" srcOrd="0" destOrd="0" presId="urn:microsoft.com/office/officeart/2005/8/layout/vList2"/>
    <dgm:cxn modelId="{B53DCE9C-EA17-4CA9-B538-59708B5E9F1E}" type="presOf" srcId="{04C10C38-DFE2-426C-889F-488C7F5F3EB0}" destId="{B9BE8EE2-B24E-4075-9BD4-38268FB198E5}" srcOrd="0" destOrd="0" presId="urn:microsoft.com/office/officeart/2005/8/layout/vList2"/>
    <dgm:cxn modelId="{720D8B9A-1842-4DD2-B0F6-B45E5BF98DBC}" srcId="{CB146AE1-ADD0-4C2B-897B-D11693BAA6B1}" destId="{E31B2C47-0125-483A-BCE5-AD974B9D3694}" srcOrd="0" destOrd="0" parTransId="{7EC700CA-F32F-41C0-BECB-141654A8504C}" sibTransId="{C9FA0CC4-C4CD-4679-BCCC-B8AB126B7BBA}"/>
    <dgm:cxn modelId="{D9DC2F0C-AA93-45CC-B90C-0D7A4AB0AD56}" srcId="{CB146AE1-ADD0-4C2B-897B-D11693BAA6B1}" destId="{04C10C38-DFE2-426C-889F-488C7F5F3EB0}" srcOrd="3" destOrd="0" parTransId="{B50D98A6-ABC4-4235-B3FA-D0E1AF1032CC}" sibTransId="{53CCA29C-DBA4-448C-AB64-225C1E75FAB8}"/>
    <dgm:cxn modelId="{081CBE03-9F9E-4BF0-98A5-B189728DBD47}" srcId="{CB146AE1-ADD0-4C2B-897B-D11693BAA6B1}" destId="{1ABE75BF-6152-4358-9284-89D19924D7AA}" srcOrd="1" destOrd="0" parTransId="{08A135ED-DB7F-4910-8F26-C1A334CFE54C}" sibTransId="{A6AF4DD9-1A3D-481A-AA01-3779EBA08516}"/>
    <dgm:cxn modelId="{D980DB81-77B4-B34F-911E-A2068F20F391}" type="presOf" srcId="{E31B2C47-0125-483A-BCE5-AD974B9D3694}" destId="{EA2B200E-2676-E64D-A024-F65CF576F2AE}" srcOrd="0" destOrd="0" presId="urn:microsoft.com/office/officeart/2005/8/layout/vList2"/>
    <dgm:cxn modelId="{99B3DE6C-C722-41D7-BBFB-8000035A1F1C}" srcId="{CB146AE1-ADD0-4C2B-897B-D11693BAA6B1}" destId="{0717C789-B8BD-4E4C-A745-24423A846387}" srcOrd="5" destOrd="0" parTransId="{8BFB298A-81AB-44A2-8AAB-08F1F7CFB063}" sibTransId="{F52B671A-811D-4637-9D46-CEF5B8E11B1D}"/>
    <dgm:cxn modelId="{E1079E8A-7B08-524D-975E-CCE79A982C95}" type="presOf" srcId="{CB146AE1-ADD0-4C2B-897B-D11693BAA6B1}" destId="{9DA08463-ACF3-C844-849E-9A3D85F88B15}" srcOrd="0" destOrd="0" presId="urn:microsoft.com/office/officeart/2005/8/layout/vList2"/>
    <dgm:cxn modelId="{100B9ED7-09F1-45FF-A313-61095A07273C}" srcId="{CB146AE1-ADD0-4C2B-897B-D11693BAA6B1}" destId="{2F1F7B82-E500-414F-A496-13F61A70332F}" srcOrd="2" destOrd="0" parTransId="{D1C9F838-9884-46BB-BCF6-9B55EC32708D}" sibTransId="{41986004-7DD7-498D-B78F-BA070BC886C5}"/>
    <dgm:cxn modelId="{CAEF0FCE-7596-374C-8DB1-169A427D09E1}" type="presOf" srcId="{1ABE75BF-6152-4358-9284-89D19924D7AA}" destId="{85D31BC9-3303-0647-AB0B-DC28C19B90E9}" srcOrd="0" destOrd="0" presId="urn:microsoft.com/office/officeart/2005/8/layout/vList2"/>
    <dgm:cxn modelId="{18D47D0F-998A-48E3-ACB1-584BE1471CA2}" type="presOf" srcId="{0717C789-B8BD-4E4C-A745-24423A846387}" destId="{666BA337-D926-4596-AA36-50A360AAF37F}" srcOrd="0" destOrd="0" presId="urn:microsoft.com/office/officeart/2005/8/layout/vList2"/>
    <dgm:cxn modelId="{74FA93D9-48F2-4E06-B887-D1DC18E680DB}" type="presOf" srcId="{2F1F7B82-E500-414F-A496-13F61A70332F}" destId="{B5CA41E7-66C0-4B76-B2B2-E5552ACAB32F}" srcOrd="0" destOrd="0" presId="urn:microsoft.com/office/officeart/2005/8/layout/vList2"/>
    <dgm:cxn modelId="{9DD6CD79-E112-4CFA-8F07-E839EDB72696}" srcId="{CB146AE1-ADD0-4C2B-897B-D11693BAA6B1}" destId="{BE172823-83DC-4737-9DAA-7556091F2C1D}" srcOrd="4" destOrd="0" parTransId="{B354952F-B2DB-4B7A-B284-8F192A60F48A}" sibTransId="{B4654929-8F21-4699-BE79-656794F19D49}"/>
    <dgm:cxn modelId="{C56381BE-BB1F-CD47-9F98-A028A56AD7DC}" type="presParOf" srcId="{9DA08463-ACF3-C844-849E-9A3D85F88B15}" destId="{EA2B200E-2676-E64D-A024-F65CF576F2AE}" srcOrd="0" destOrd="0" presId="urn:microsoft.com/office/officeart/2005/8/layout/vList2"/>
    <dgm:cxn modelId="{80C33F8B-2210-6C4E-A72A-68989464BD52}" type="presParOf" srcId="{9DA08463-ACF3-C844-849E-9A3D85F88B15}" destId="{AE71EA1C-FE91-4441-A74E-C8301279A5A6}" srcOrd="1" destOrd="0" presId="urn:microsoft.com/office/officeart/2005/8/layout/vList2"/>
    <dgm:cxn modelId="{11AF7408-58A2-B148-93E1-7C81718F9129}" type="presParOf" srcId="{9DA08463-ACF3-C844-849E-9A3D85F88B15}" destId="{85D31BC9-3303-0647-AB0B-DC28C19B90E9}" srcOrd="2" destOrd="0" presId="urn:microsoft.com/office/officeart/2005/8/layout/vList2"/>
    <dgm:cxn modelId="{9ECCCF69-B036-41FF-BEE5-454AB393116A}" type="presParOf" srcId="{9DA08463-ACF3-C844-849E-9A3D85F88B15}" destId="{A5149212-4151-5D42-9C65-5E0E073D0117}" srcOrd="3" destOrd="0" presId="urn:microsoft.com/office/officeart/2005/8/layout/vList2"/>
    <dgm:cxn modelId="{5D281CB4-5C5E-4E8E-B8CC-591292E1025A}" type="presParOf" srcId="{9DA08463-ACF3-C844-849E-9A3D85F88B15}" destId="{B5CA41E7-66C0-4B76-B2B2-E5552ACAB32F}" srcOrd="4" destOrd="0" presId="urn:microsoft.com/office/officeart/2005/8/layout/vList2"/>
    <dgm:cxn modelId="{9660939C-2360-49A8-8D08-F584056F2CFC}" type="presParOf" srcId="{9DA08463-ACF3-C844-849E-9A3D85F88B15}" destId="{30910286-197A-4E56-B8F7-A072760FB06C}" srcOrd="5" destOrd="0" presId="urn:microsoft.com/office/officeart/2005/8/layout/vList2"/>
    <dgm:cxn modelId="{D5033E5C-7ECF-4853-97C6-80ABADC9F911}" type="presParOf" srcId="{9DA08463-ACF3-C844-849E-9A3D85F88B15}" destId="{B9BE8EE2-B24E-4075-9BD4-38268FB198E5}" srcOrd="6" destOrd="0" presId="urn:microsoft.com/office/officeart/2005/8/layout/vList2"/>
    <dgm:cxn modelId="{5FBCFF6C-C907-487B-8143-73B3C4B44D74}" type="presParOf" srcId="{9DA08463-ACF3-C844-849E-9A3D85F88B15}" destId="{752F61BB-4D7A-4F76-A442-35F2D923FE8C}" srcOrd="7" destOrd="0" presId="urn:microsoft.com/office/officeart/2005/8/layout/vList2"/>
    <dgm:cxn modelId="{98C6DB01-ACD7-4511-910E-9A52D27FDD68}" type="presParOf" srcId="{9DA08463-ACF3-C844-849E-9A3D85F88B15}" destId="{CFF683FF-A1E9-4FB6-BCB8-78C764020E20}" srcOrd="8" destOrd="0" presId="urn:microsoft.com/office/officeart/2005/8/layout/vList2"/>
    <dgm:cxn modelId="{9BB0A5D0-5373-48BB-84A0-B93C216CA935}" type="presParOf" srcId="{9DA08463-ACF3-C844-849E-9A3D85F88B15}" destId="{A324CCF1-C481-42C5-95BF-CBAE945B814A}" srcOrd="9" destOrd="0" presId="urn:microsoft.com/office/officeart/2005/8/layout/vList2"/>
    <dgm:cxn modelId="{69248C41-8626-4BB3-AA75-C4D860090994}" type="presParOf" srcId="{9DA08463-ACF3-C844-849E-9A3D85F88B15}" destId="{666BA337-D926-4596-AA36-50A360AAF37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18E5A-D113-7141-A9B8-AC7128087F97}">
      <dsp:nvSpPr>
        <dsp:cNvPr id="0" name=""/>
        <dsp:cNvSpPr/>
      </dsp:nvSpPr>
      <dsp:spPr>
        <a:xfrm>
          <a:off x="0" y="16152"/>
          <a:ext cx="7728267"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Welcome &amp; Introductions</a:t>
          </a:r>
        </a:p>
      </dsp:txBody>
      <dsp:txXfrm>
        <a:off x="38784" y="54936"/>
        <a:ext cx="7650699" cy="716935"/>
      </dsp:txXfrm>
    </dsp:sp>
    <dsp:sp modelId="{B0A7A444-1D77-C247-B0E3-15555B155376}">
      <dsp:nvSpPr>
        <dsp:cNvPr id="0" name=""/>
        <dsp:cNvSpPr/>
      </dsp:nvSpPr>
      <dsp:spPr>
        <a:xfrm>
          <a:off x="0" y="868255"/>
          <a:ext cx="7728267" cy="794503"/>
        </a:xfrm>
        <a:prstGeom prst="roundRect">
          <a:avLst/>
        </a:prstGeom>
        <a:solidFill>
          <a:schemeClr val="accent5">
            <a:hueOff val="272277"/>
            <a:satOff val="491"/>
            <a:lumOff val="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smtClean="0"/>
            <a:t>McKinney-Vento Program</a:t>
          </a:r>
          <a:endParaRPr lang="en-US" sz="2000" kern="1200" dirty="0"/>
        </a:p>
      </dsp:txBody>
      <dsp:txXfrm>
        <a:off x="38784" y="907039"/>
        <a:ext cx="7650699" cy="716935"/>
      </dsp:txXfrm>
    </dsp:sp>
    <dsp:sp modelId="{89848F5F-5247-C448-B152-7BBF1D28AA31}">
      <dsp:nvSpPr>
        <dsp:cNvPr id="0" name=""/>
        <dsp:cNvSpPr/>
      </dsp:nvSpPr>
      <dsp:spPr>
        <a:xfrm>
          <a:off x="0" y="1720358"/>
          <a:ext cx="7728267" cy="794503"/>
        </a:xfrm>
        <a:prstGeom prst="roundRect">
          <a:avLst/>
        </a:prstGeom>
        <a:solidFill>
          <a:schemeClr val="accent5">
            <a:hueOff val="544554"/>
            <a:satOff val="982"/>
            <a:lumOff val="1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smtClean="0">
              <a:solidFill>
                <a:prstClr val="white"/>
              </a:solidFill>
            </a:rPr>
            <a:t>SOAR (SSI/SSDI Outreach, Access, and Recovery) </a:t>
          </a:r>
          <a:br>
            <a:rPr lang="en-US" sz="2000" kern="1200" smtClean="0">
              <a:solidFill>
                <a:prstClr val="white"/>
              </a:solidFill>
            </a:rPr>
          </a:br>
          <a:r>
            <a:rPr lang="en-US" sz="2000" kern="1200" smtClean="0">
              <a:solidFill>
                <a:prstClr val="white"/>
              </a:solidFill>
            </a:rPr>
            <a:t>for Adults Orientation</a:t>
          </a:r>
          <a:endParaRPr lang="en-US" sz="2000" kern="1200" dirty="0"/>
        </a:p>
      </dsp:txBody>
      <dsp:txXfrm>
        <a:off x="38784" y="1759142"/>
        <a:ext cx="7650699" cy="716935"/>
      </dsp:txXfrm>
    </dsp:sp>
    <dsp:sp modelId="{AFCDA1D8-C373-483C-BD68-848310B9490A}">
      <dsp:nvSpPr>
        <dsp:cNvPr id="0" name=""/>
        <dsp:cNvSpPr/>
      </dsp:nvSpPr>
      <dsp:spPr>
        <a:xfrm>
          <a:off x="0" y="2572462"/>
          <a:ext cx="7728267" cy="794503"/>
        </a:xfrm>
        <a:prstGeom prst="roundRect">
          <a:avLst/>
        </a:prstGeom>
        <a:solidFill>
          <a:schemeClr val="accent5">
            <a:hueOff val="816832"/>
            <a:satOff val="1472"/>
            <a:lumOff val="1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2021 Hurricane Season Update </a:t>
          </a:r>
          <a:endParaRPr lang="en-US" sz="2000" kern="1200" dirty="0"/>
        </a:p>
      </dsp:txBody>
      <dsp:txXfrm>
        <a:off x="38784" y="2611246"/>
        <a:ext cx="7650699" cy="716935"/>
      </dsp:txXfrm>
    </dsp:sp>
    <dsp:sp modelId="{6F3D821B-723E-463C-B36B-AA1559204609}">
      <dsp:nvSpPr>
        <dsp:cNvPr id="0" name=""/>
        <dsp:cNvSpPr/>
      </dsp:nvSpPr>
      <dsp:spPr>
        <a:xfrm>
          <a:off x="0" y="3424565"/>
          <a:ext cx="7728267" cy="794503"/>
        </a:xfrm>
        <a:prstGeom prst="roundRect">
          <a:avLst/>
        </a:prstGeom>
        <a:solidFill>
          <a:schemeClr val="accent5">
            <a:hueOff val="1089109"/>
            <a:satOff val="1963"/>
            <a:lumOff val="21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Unsheltered Count Tutorial </a:t>
          </a:r>
          <a:endParaRPr lang="en-US" sz="2000" kern="1200" dirty="0"/>
        </a:p>
      </dsp:txBody>
      <dsp:txXfrm>
        <a:off x="38784" y="3463349"/>
        <a:ext cx="7650699" cy="716935"/>
      </dsp:txXfrm>
    </dsp:sp>
    <dsp:sp modelId="{4C2910E9-1945-49B8-83FA-8430AE976AE8}">
      <dsp:nvSpPr>
        <dsp:cNvPr id="0" name=""/>
        <dsp:cNvSpPr/>
      </dsp:nvSpPr>
      <dsp:spPr>
        <a:xfrm>
          <a:off x="0" y="4276668"/>
          <a:ext cx="7728267" cy="794503"/>
        </a:xfrm>
        <a:prstGeom prst="roundRect">
          <a:avLst/>
        </a:prstGeom>
        <a:solidFill>
          <a:schemeClr val="accent5">
            <a:hueOff val="1361386"/>
            <a:satOff val="2454"/>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Announcements</a:t>
          </a:r>
        </a:p>
      </dsp:txBody>
      <dsp:txXfrm>
        <a:off x="38784" y="4315452"/>
        <a:ext cx="7650699"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782D5-31B9-4056-9172-B1ABA3D4F891}">
      <dsp:nvSpPr>
        <dsp:cNvPr id="0" name=""/>
        <dsp:cNvSpPr/>
      </dsp:nvSpPr>
      <dsp:spPr>
        <a:xfrm>
          <a:off x="8416" y="407356"/>
          <a:ext cx="2979235" cy="8937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6" tIns="235426" rIns="235426" bIns="235426" numCol="1" spcCol="1270" anchor="ctr" anchorCtr="0">
          <a:noAutofit/>
        </a:bodyPr>
        <a:lstStyle/>
        <a:p>
          <a:pPr lvl="0" algn="ctr" defTabSz="1333500">
            <a:lnSpc>
              <a:spcPct val="90000"/>
            </a:lnSpc>
            <a:spcBef>
              <a:spcPct val="0"/>
            </a:spcBef>
            <a:spcAft>
              <a:spcPct val="35000"/>
            </a:spcAft>
          </a:pPr>
          <a:r>
            <a:rPr lang="en-US" sz="3000" kern="1200"/>
            <a:t>Review</a:t>
          </a:r>
        </a:p>
      </dsp:txBody>
      <dsp:txXfrm>
        <a:off x="8416" y="407356"/>
        <a:ext cx="2979235" cy="893770"/>
      </dsp:txXfrm>
    </dsp:sp>
    <dsp:sp modelId="{86587EAC-749A-42E4-ABD1-E6CD0B1095DF}">
      <dsp:nvSpPr>
        <dsp:cNvPr id="0" name=""/>
        <dsp:cNvSpPr/>
      </dsp:nvSpPr>
      <dsp:spPr>
        <a:xfrm>
          <a:off x="8416" y="1301126"/>
          <a:ext cx="2979235" cy="32829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4282" tIns="294282" rIns="294282" bIns="294282" numCol="1" spcCol="1270" anchor="t" anchorCtr="0">
          <a:noAutofit/>
        </a:bodyPr>
        <a:lstStyle/>
        <a:p>
          <a:pPr lvl="0" algn="l" defTabSz="1066800">
            <a:lnSpc>
              <a:spcPct val="90000"/>
            </a:lnSpc>
            <a:spcBef>
              <a:spcPct val="0"/>
            </a:spcBef>
            <a:spcAft>
              <a:spcPct val="35000"/>
            </a:spcAft>
          </a:pPr>
          <a:r>
            <a:rPr lang="en-US" sz="2400" kern="1200" dirty="0"/>
            <a:t>Review plan (annually) &amp; rotate items in kit every (6 months)</a:t>
          </a:r>
        </a:p>
      </dsp:txBody>
      <dsp:txXfrm>
        <a:off x="8416" y="1301126"/>
        <a:ext cx="2979235" cy="3282978"/>
      </dsp:txXfrm>
    </dsp:sp>
    <dsp:sp modelId="{817F7166-CCC7-4268-ACB9-66D95681C612}">
      <dsp:nvSpPr>
        <dsp:cNvPr id="0" name=""/>
        <dsp:cNvSpPr/>
      </dsp:nvSpPr>
      <dsp:spPr>
        <a:xfrm>
          <a:off x="3095546" y="407356"/>
          <a:ext cx="2979235" cy="8937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6" tIns="235426" rIns="235426" bIns="235426" numCol="1" spcCol="1270" anchor="ctr" anchorCtr="0">
          <a:noAutofit/>
        </a:bodyPr>
        <a:lstStyle/>
        <a:p>
          <a:pPr lvl="0" algn="ctr" defTabSz="1333500">
            <a:lnSpc>
              <a:spcPct val="90000"/>
            </a:lnSpc>
            <a:spcBef>
              <a:spcPct val="0"/>
            </a:spcBef>
            <a:spcAft>
              <a:spcPct val="35000"/>
            </a:spcAft>
          </a:pPr>
          <a:r>
            <a:rPr lang="en-US" sz="3000" kern="1200"/>
            <a:t>Check</a:t>
          </a:r>
        </a:p>
      </dsp:txBody>
      <dsp:txXfrm>
        <a:off x="3095546" y="407356"/>
        <a:ext cx="2979235" cy="893770"/>
      </dsp:txXfrm>
    </dsp:sp>
    <dsp:sp modelId="{2FAD02AC-5BB5-4C52-9838-D24B9313A82F}">
      <dsp:nvSpPr>
        <dsp:cNvPr id="0" name=""/>
        <dsp:cNvSpPr/>
      </dsp:nvSpPr>
      <dsp:spPr>
        <a:xfrm>
          <a:off x="3095546" y="1301126"/>
          <a:ext cx="2979235" cy="32829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4282" tIns="294282" rIns="294282" bIns="294282" numCol="1" spcCol="1270" anchor="t" anchorCtr="0">
          <a:noAutofit/>
        </a:bodyPr>
        <a:lstStyle/>
        <a:p>
          <a:pPr lvl="0" algn="l" defTabSz="1066800">
            <a:lnSpc>
              <a:spcPct val="90000"/>
            </a:lnSpc>
            <a:spcBef>
              <a:spcPct val="0"/>
            </a:spcBef>
            <a:spcAft>
              <a:spcPct val="35000"/>
            </a:spcAft>
          </a:pPr>
          <a:r>
            <a:rPr lang="en-US" sz="2400" kern="1200" dirty="0"/>
            <a:t>Check all perishable items: </a:t>
          </a:r>
        </a:p>
        <a:p>
          <a:pPr marL="228600" lvl="1" indent="-228600" algn="l" defTabSz="1066800">
            <a:lnSpc>
              <a:spcPct val="90000"/>
            </a:lnSpc>
            <a:spcBef>
              <a:spcPct val="0"/>
            </a:spcBef>
            <a:spcAft>
              <a:spcPct val="15000"/>
            </a:spcAft>
            <a:buChar char="••"/>
          </a:pPr>
          <a:r>
            <a:rPr lang="en-US" sz="2400" kern="1200"/>
            <a:t>batteries, </a:t>
          </a:r>
        </a:p>
        <a:p>
          <a:pPr marL="228600" lvl="1" indent="-228600" algn="l" defTabSz="1066800">
            <a:lnSpc>
              <a:spcPct val="90000"/>
            </a:lnSpc>
            <a:spcBef>
              <a:spcPct val="0"/>
            </a:spcBef>
            <a:spcAft>
              <a:spcPct val="15000"/>
            </a:spcAft>
            <a:buChar char="••"/>
          </a:pPr>
          <a:r>
            <a:rPr lang="en-US" sz="2400" kern="1200"/>
            <a:t>food, </a:t>
          </a:r>
        </a:p>
        <a:p>
          <a:pPr marL="228600" lvl="1" indent="-228600" algn="l" defTabSz="1066800">
            <a:lnSpc>
              <a:spcPct val="90000"/>
            </a:lnSpc>
            <a:spcBef>
              <a:spcPct val="0"/>
            </a:spcBef>
            <a:spcAft>
              <a:spcPct val="15000"/>
            </a:spcAft>
            <a:buChar char="••"/>
          </a:pPr>
          <a:r>
            <a:rPr lang="en-US" sz="2400" kern="1200"/>
            <a:t>water, </a:t>
          </a:r>
        </a:p>
        <a:p>
          <a:pPr marL="228600" lvl="1" indent="-228600" algn="l" defTabSz="1066800">
            <a:lnSpc>
              <a:spcPct val="90000"/>
            </a:lnSpc>
            <a:spcBef>
              <a:spcPct val="0"/>
            </a:spcBef>
            <a:spcAft>
              <a:spcPct val="15000"/>
            </a:spcAft>
            <a:buChar char="••"/>
          </a:pPr>
          <a:r>
            <a:rPr lang="en-US" sz="2400" kern="1200" dirty="0"/>
            <a:t>medicines (over-counter)</a:t>
          </a:r>
        </a:p>
      </dsp:txBody>
      <dsp:txXfrm>
        <a:off x="3095546" y="1301126"/>
        <a:ext cx="2979235" cy="3282978"/>
      </dsp:txXfrm>
    </dsp:sp>
    <dsp:sp modelId="{5C7C2B17-6665-4F3F-9D45-B4203EEB0B47}">
      <dsp:nvSpPr>
        <dsp:cNvPr id="0" name=""/>
        <dsp:cNvSpPr/>
      </dsp:nvSpPr>
      <dsp:spPr>
        <a:xfrm>
          <a:off x="6182676" y="407356"/>
          <a:ext cx="2979235" cy="8937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6" tIns="235426" rIns="235426" bIns="235426" numCol="1" spcCol="1270" anchor="ctr" anchorCtr="0">
          <a:noAutofit/>
        </a:bodyPr>
        <a:lstStyle/>
        <a:p>
          <a:pPr lvl="0" algn="ctr" defTabSz="1333500">
            <a:lnSpc>
              <a:spcPct val="90000"/>
            </a:lnSpc>
            <a:spcBef>
              <a:spcPct val="0"/>
            </a:spcBef>
            <a:spcAft>
              <a:spcPct val="35000"/>
            </a:spcAft>
          </a:pPr>
          <a:r>
            <a:rPr lang="en-US" sz="3000" kern="1200"/>
            <a:t>Conduct</a:t>
          </a:r>
        </a:p>
      </dsp:txBody>
      <dsp:txXfrm>
        <a:off x="6182676" y="407356"/>
        <a:ext cx="2979235" cy="893770"/>
      </dsp:txXfrm>
    </dsp:sp>
    <dsp:sp modelId="{062B6123-2F4D-4EB0-9444-804789D64C6C}">
      <dsp:nvSpPr>
        <dsp:cNvPr id="0" name=""/>
        <dsp:cNvSpPr/>
      </dsp:nvSpPr>
      <dsp:spPr>
        <a:xfrm>
          <a:off x="6182676" y="1301126"/>
          <a:ext cx="2979235" cy="32829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4282" tIns="294282" rIns="294282" bIns="294282" numCol="1" spcCol="1270" anchor="t" anchorCtr="0">
          <a:noAutofit/>
        </a:bodyPr>
        <a:lstStyle/>
        <a:p>
          <a:pPr lvl="0" algn="l" defTabSz="1066800">
            <a:lnSpc>
              <a:spcPct val="90000"/>
            </a:lnSpc>
            <a:spcBef>
              <a:spcPct val="0"/>
            </a:spcBef>
            <a:spcAft>
              <a:spcPct val="35000"/>
            </a:spcAft>
          </a:pPr>
          <a:r>
            <a:rPr lang="en-US" sz="2400" kern="1200" dirty="0"/>
            <a:t>Conduct emergency drill annually</a:t>
          </a:r>
        </a:p>
      </dsp:txBody>
      <dsp:txXfrm>
        <a:off x="6182676" y="1301126"/>
        <a:ext cx="2979235" cy="32829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B200E-2676-E64D-A024-F65CF576F2AE}">
      <dsp:nvSpPr>
        <dsp:cNvPr id="0" name=""/>
        <dsp:cNvSpPr/>
      </dsp:nvSpPr>
      <dsp:spPr>
        <a:xfrm>
          <a:off x="0" y="48808"/>
          <a:ext cx="5029199" cy="7627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t>HCCH/OBFH Open Positions</a:t>
          </a:r>
          <a:endParaRPr lang="en-US" sz="2800" b="1" kern="1200" dirty="0"/>
        </a:p>
      </dsp:txBody>
      <dsp:txXfrm>
        <a:off x="37235" y="86043"/>
        <a:ext cx="4954729" cy="688296"/>
      </dsp:txXfrm>
    </dsp:sp>
    <dsp:sp modelId="{85D31BC9-3303-0647-AB0B-DC28C19B90E9}">
      <dsp:nvSpPr>
        <dsp:cNvPr id="0" name=""/>
        <dsp:cNvSpPr/>
      </dsp:nvSpPr>
      <dsp:spPr>
        <a:xfrm>
          <a:off x="0" y="866295"/>
          <a:ext cx="5029199" cy="762766"/>
        </a:xfrm>
        <a:prstGeom prst="roundRect">
          <a:avLst/>
        </a:prstGeom>
        <a:solidFill>
          <a:schemeClr val="accent5">
            <a:hueOff val="-206245"/>
            <a:satOff val="-2403"/>
            <a:lumOff val="-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Licensed Clinical Social Worker</a:t>
          </a:r>
          <a:endParaRPr lang="en-US" sz="1900" kern="1200" dirty="0"/>
        </a:p>
      </dsp:txBody>
      <dsp:txXfrm>
        <a:off x="37235" y="903530"/>
        <a:ext cx="4954729" cy="688296"/>
      </dsp:txXfrm>
    </dsp:sp>
    <dsp:sp modelId="{B5CA41E7-66C0-4B76-B2B2-E5552ACAB32F}">
      <dsp:nvSpPr>
        <dsp:cNvPr id="0" name=""/>
        <dsp:cNvSpPr/>
      </dsp:nvSpPr>
      <dsp:spPr>
        <a:xfrm>
          <a:off x="0" y="1683782"/>
          <a:ext cx="5029199" cy="762766"/>
        </a:xfrm>
        <a:prstGeom prst="roundRect">
          <a:avLst/>
        </a:prstGeom>
        <a:solidFill>
          <a:schemeClr val="accent5">
            <a:hueOff val="-412489"/>
            <a:satOff val="-4807"/>
            <a:lumOff val="-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HOPE Team Outreach Specialist</a:t>
          </a:r>
          <a:endParaRPr lang="en-US" sz="1900" kern="1200" dirty="0"/>
        </a:p>
      </dsp:txBody>
      <dsp:txXfrm>
        <a:off x="37235" y="1721017"/>
        <a:ext cx="4954729" cy="688296"/>
      </dsp:txXfrm>
    </dsp:sp>
    <dsp:sp modelId="{B9BE8EE2-B24E-4075-9BD4-38268FB198E5}">
      <dsp:nvSpPr>
        <dsp:cNvPr id="0" name=""/>
        <dsp:cNvSpPr/>
      </dsp:nvSpPr>
      <dsp:spPr>
        <a:xfrm>
          <a:off x="0" y="2501269"/>
          <a:ext cx="5029199" cy="762766"/>
        </a:xfrm>
        <a:prstGeom prst="roundRect">
          <a:avLst/>
        </a:prstGeom>
        <a:solidFill>
          <a:schemeClr val="accent5">
            <a:hueOff val="-618734"/>
            <a:satOff val="-7210"/>
            <a:lumOff val="-1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SSVF Outreach Navigator</a:t>
          </a:r>
          <a:endParaRPr lang="en-US" sz="1900" kern="1200" dirty="0"/>
        </a:p>
      </dsp:txBody>
      <dsp:txXfrm>
        <a:off x="37235" y="2538504"/>
        <a:ext cx="4954729" cy="688296"/>
      </dsp:txXfrm>
    </dsp:sp>
    <dsp:sp modelId="{CFF683FF-A1E9-4FB6-BCB8-78C764020E20}">
      <dsp:nvSpPr>
        <dsp:cNvPr id="0" name=""/>
        <dsp:cNvSpPr/>
      </dsp:nvSpPr>
      <dsp:spPr>
        <a:xfrm>
          <a:off x="0" y="3318755"/>
          <a:ext cx="5029199" cy="762766"/>
        </a:xfrm>
        <a:prstGeom prst="roundRect">
          <a:avLst/>
        </a:prstGeom>
        <a:solidFill>
          <a:schemeClr val="accent5">
            <a:hueOff val="-824978"/>
            <a:satOff val="-9614"/>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SSVF Healthcare Navigator</a:t>
          </a:r>
        </a:p>
      </dsp:txBody>
      <dsp:txXfrm>
        <a:off x="37235" y="3355990"/>
        <a:ext cx="4954729" cy="688296"/>
      </dsp:txXfrm>
    </dsp:sp>
    <dsp:sp modelId="{666BA337-D926-4596-AA36-50A360AAF37F}">
      <dsp:nvSpPr>
        <dsp:cNvPr id="0" name=""/>
        <dsp:cNvSpPr/>
      </dsp:nvSpPr>
      <dsp:spPr>
        <a:xfrm>
          <a:off x="0" y="4136242"/>
          <a:ext cx="5029199" cy="762766"/>
        </a:xfrm>
        <a:prstGeom prst="roundRect">
          <a:avLst/>
        </a:prstGeom>
        <a:solidFill>
          <a:schemeClr val="accent5">
            <a:hueOff val="-1031223"/>
            <a:satOff val="-12017"/>
            <a:lumOff val="-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Permanent Supportive Housing Case manager/ Program Support Specialist</a:t>
          </a:r>
        </a:p>
      </dsp:txBody>
      <dsp:txXfrm>
        <a:off x="37235" y="4173477"/>
        <a:ext cx="4954729" cy="6882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16DA06FD-46AE-4C4A-ACA2-5E20EC122E36}" type="datetimeFigureOut">
              <a:rPr lang="en-US" smtClean="0"/>
              <a:t>9/16/2022</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ADD66209-2711-4D1B-9F4A-5657374ACAB3}" type="slidenum">
              <a:rPr lang="en-US" smtClean="0"/>
              <a:t>‹#›</a:t>
            </a:fld>
            <a:endParaRPr lang="en-US" dirty="0"/>
          </a:p>
        </p:txBody>
      </p:sp>
    </p:spTree>
    <p:extLst>
      <p:ext uri="{BB962C8B-B14F-4D97-AF65-F5344CB8AC3E}">
        <p14:creationId xmlns:p14="http://schemas.microsoft.com/office/powerpoint/2010/main" val="488645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79560D8-0063-4718-BE1B-24BDA6938622}" type="datetimeFigureOut">
              <a:rPr lang="en-US" smtClean="0"/>
              <a:t>9/16/2022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2BE3C2E-D391-4753-B8C8-549E09B6FD6C}" type="slidenum">
              <a:rPr lang="en-US" smtClean="0"/>
              <a:t>‹#›</a:t>
            </a:fld>
            <a:endParaRPr lang="en-US" dirty="0"/>
          </a:p>
        </p:txBody>
      </p:sp>
    </p:spTree>
    <p:extLst>
      <p:ext uri="{BB962C8B-B14F-4D97-AF65-F5344CB8AC3E}">
        <p14:creationId xmlns:p14="http://schemas.microsoft.com/office/powerpoint/2010/main" val="222382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8A0774-AC05-430C-8534-9CEE315C8D26}" type="slidenum">
              <a:rPr lang="en-US" smtClean="0"/>
              <a:t>2</a:t>
            </a:fld>
            <a:endParaRPr lang="en-US"/>
          </a:p>
        </p:txBody>
      </p:sp>
    </p:spTree>
    <p:extLst>
      <p:ext uri="{BB962C8B-B14F-4D97-AF65-F5344CB8AC3E}">
        <p14:creationId xmlns:p14="http://schemas.microsoft.com/office/powerpoint/2010/main" val="3965262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Discuss with participants that currently minimum wage does not meet the cost needed to rent</a:t>
            </a:r>
            <a:r>
              <a:rPr lang="en-US" baseline="0" dirty="0" smtClean="0"/>
              <a:t> a two bedroom home.  A single parent working minimum wage will more than likely qualify under MVP.  </a:t>
            </a:r>
          </a:p>
          <a:p>
            <a:pPr marL="171450" indent="-171450">
              <a:buFont typeface="Arial" panose="020B0604020202020204" pitchFamily="34" charset="0"/>
              <a:buChar char="•"/>
            </a:pPr>
            <a:r>
              <a:rPr lang="en-US" baseline="0" dirty="0" smtClean="0"/>
              <a:t>In Florida, Minimum Wage is a topic of discussion in November’s Election; the reality is that the full effect will take place in 2026. </a:t>
            </a:r>
          </a:p>
          <a:p>
            <a:pPr marL="171450" indent="-171450">
              <a:buFont typeface="Arial" panose="020B0604020202020204" pitchFamily="34" charset="0"/>
              <a:buChar char="•"/>
            </a:pPr>
            <a:r>
              <a:rPr lang="en-US" baseline="0" dirty="0" smtClean="0"/>
              <a:t>Could rent costs increase by 2026? Could the cost of living go up? </a:t>
            </a:r>
          </a:p>
          <a:p>
            <a:pPr marL="171450" indent="-171450">
              <a:buFont typeface="Arial" panose="020B0604020202020204" pitchFamily="34" charset="0"/>
              <a:buChar char="•"/>
            </a:pPr>
            <a:r>
              <a:rPr lang="en-US" baseline="0" dirty="0" smtClean="0"/>
              <a:t>The sad reality is that our families that cannot afford rent and/or earn minimum wage may be eligible for MVP. </a:t>
            </a:r>
          </a:p>
          <a:p>
            <a:endParaRPr lang="en-US" dirty="0"/>
          </a:p>
        </p:txBody>
      </p:sp>
    </p:spTree>
    <p:extLst>
      <p:ext uri="{BB962C8B-B14F-4D97-AF65-F5344CB8AC3E}">
        <p14:creationId xmlns:p14="http://schemas.microsoft.com/office/powerpoint/2010/main" val="165820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63% of MVP students are doubled-up/sharing housing (Minimum wage is not enough to afford rent)</a:t>
            </a:r>
            <a:endParaRPr lang="en-US" dirty="0"/>
          </a:p>
        </p:txBody>
      </p:sp>
    </p:spTree>
    <p:extLst>
      <p:ext uri="{BB962C8B-B14F-4D97-AF65-F5344CB8AC3E}">
        <p14:creationId xmlns:p14="http://schemas.microsoft.com/office/powerpoint/2010/main" val="212569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Stability is the main purpose of the McKinney-Vento Law, this is the whole reason why the law was created. Since we know the definition of homeless in education is, not your typical image, we want to remove that misconception from our minds. In reality, our families working minimum wage jobs most likely qualify for MVP services. These are the students that need the stability the most.</a:t>
            </a:r>
          </a:p>
          <a:p>
            <a:pPr marL="171450" indent="-171450">
              <a:buFont typeface="Arial" panose="020B0604020202020204" pitchFamily="34" charset="0"/>
              <a:buChar char="•"/>
            </a:pPr>
            <a:r>
              <a:rPr lang="en-US" baseline="0" dirty="0" smtClean="0"/>
              <a:t>In order to help these students, stability is needed.  Students are moving around from place to place, which makes learning difficult.  Education and breaking the generational cycle of homelessness is where our work comes in.  We have to ensure that students receive additional supports to succeed in school.  </a:t>
            </a:r>
          </a:p>
        </p:txBody>
      </p:sp>
    </p:spTree>
    <p:extLst>
      <p:ext uri="{BB962C8B-B14F-4D97-AF65-F5344CB8AC3E}">
        <p14:creationId xmlns:p14="http://schemas.microsoft.com/office/powerpoint/2010/main" val="1456483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1374416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2c447bb85_2_302: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sz="1400"/>
          </a:p>
        </p:txBody>
      </p:sp>
      <p:sp>
        <p:nvSpPr>
          <p:cNvPr id="358" name="Google Shape;358;g52c447bb85_2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132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sz="1200" b="0" i="0" u="none" strike="noStrike" kern="1200" cap="none" dirty="0" smtClean="0">
                <a:solidFill>
                  <a:schemeClr val="dk1"/>
                </a:solidFill>
                <a:effectLst/>
                <a:latin typeface="+mn-lt"/>
                <a:ea typeface="Calibri"/>
                <a:cs typeface="Calibri"/>
                <a:sym typeface="Calibri"/>
              </a:rPr>
              <a:t>The goal of the Migrant Education Program is to ensure that all migrant students reach challenging academic standards and graduate with a high school diploma (or complete a GED) that prepares them for responsible citizenship, further learning, and productive employment.</a:t>
            </a:r>
            <a:endParaRPr lang="en-US" dirty="0"/>
          </a:p>
        </p:txBody>
      </p:sp>
      <p:sp>
        <p:nvSpPr>
          <p:cNvPr id="4" name="Slide Number Placeholder 3"/>
          <p:cNvSpPr>
            <a:spLocks noGrp="1"/>
          </p:cNvSpPr>
          <p:nvPr>
            <p:ph type="sldNum" sz="quarter" idx="10"/>
          </p:nvPr>
        </p:nvSpPr>
        <p:spPr/>
        <p:txBody>
          <a:bodyPr/>
          <a:lstStyle/>
          <a:p>
            <a:pPr>
              <a:defRPr/>
            </a:pPr>
            <a:fld id="{C24CC5C4-ACF5-4B3E-ACD2-DD8296CB2185}"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217324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qualifications</a:t>
            </a:r>
          </a:p>
          <a:p>
            <a:r>
              <a:rPr lang="en-US" dirty="0" smtClean="0"/>
              <a:t>Review COE and how it can be used in place</a:t>
            </a:r>
            <a:r>
              <a:rPr lang="en-US" baseline="0" dirty="0" smtClean="0"/>
              <a:t> of other documentation for enrollment at school</a:t>
            </a:r>
            <a:endParaRPr lang="en-US" dirty="0"/>
          </a:p>
        </p:txBody>
      </p:sp>
      <p:sp>
        <p:nvSpPr>
          <p:cNvPr id="4" name="Slide Number Placeholder 3"/>
          <p:cNvSpPr>
            <a:spLocks noGrp="1"/>
          </p:cNvSpPr>
          <p:nvPr>
            <p:ph type="sldNum" sz="quarter" idx="10"/>
          </p:nvPr>
        </p:nvSpPr>
        <p:spPr/>
        <p:txBody>
          <a:bodyPr/>
          <a:lstStyle/>
          <a:p>
            <a:pPr>
              <a:defRPr/>
            </a:pPr>
            <a:fld id="{C24CC5C4-ACF5-4B3E-ACD2-DD8296CB2185}"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258253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our  team supports in three ways – recruitment, advocacy,</a:t>
            </a:r>
            <a:r>
              <a:rPr lang="en-US" baseline="0" dirty="0" smtClean="0"/>
              <a:t> and instruction</a:t>
            </a:r>
            <a:endParaRPr lang="en-US" dirty="0"/>
          </a:p>
        </p:txBody>
      </p:sp>
      <p:sp>
        <p:nvSpPr>
          <p:cNvPr id="4" name="Slide Number Placeholder 3"/>
          <p:cNvSpPr>
            <a:spLocks noGrp="1"/>
          </p:cNvSpPr>
          <p:nvPr>
            <p:ph type="sldNum" sz="quarter" idx="10"/>
          </p:nvPr>
        </p:nvSpPr>
        <p:spPr/>
        <p:txBody>
          <a:bodyPr/>
          <a:lstStyle/>
          <a:p>
            <a:pPr>
              <a:defRPr/>
            </a:pPr>
            <a:fld id="{C24CC5C4-ACF5-4B3E-ACD2-DD8296CB2185}"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989307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2c447bb85_2_350: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sz="1400" dirty="0"/>
          </a:p>
        </p:txBody>
      </p:sp>
      <p:sp>
        <p:nvSpPr>
          <p:cNvPr id="371" name="Google Shape;371;g52c447bb85_2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8954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8A0774-AC05-430C-8534-9CEE315C8D26}" type="slidenum">
              <a:rPr lang="en-US" smtClean="0"/>
              <a:t>34</a:t>
            </a:fld>
            <a:endParaRPr lang="en-US"/>
          </a:p>
        </p:txBody>
      </p:sp>
    </p:spTree>
    <p:extLst>
      <p:ext uri="{BB962C8B-B14F-4D97-AF65-F5344CB8AC3E}">
        <p14:creationId xmlns:p14="http://schemas.microsoft.com/office/powerpoint/2010/main" val="254434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8A0774-AC05-430C-8534-9CEE315C8D26}" type="slidenum">
              <a:rPr lang="en-US" smtClean="0"/>
              <a:t>4</a:t>
            </a:fld>
            <a:endParaRPr lang="en-US"/>
          </a:p>
        </p:txBody>
      </p:sp>
    </p:spTree>
    <p:extLst>
      <p:ext uri="{BB962C8B-B14F-4D97-AF65-F5344CB8AC3E}">
        <p14:creationId xmlns:p14="http://schemas.microsoft.com/office/powerpoint/2010/main" val="53492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07722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0105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Average days to decision 115</a:t>
            </a:r>
          </a:p>
          <a:p>
            <a:r>
              <a:rPr lang="en-US" dirty="0"/>
              <a:t>Appeals is 211</a:t>
            </a:r>
          </a:p>
        </p:txBody>
      </p:sp>
      <p:sp>
        <p:nvSpPr>
          <p:cNvPr id="4" name="Footer Placeholder 3"/>
          <p:cNvSpPr>
            <a:spLocks noGrp="1"/>
          </p:cNvSpPr>
          <p:nvPr>
            <p:ph type="ftr" sz="quarter" idx="10"/>
          </p:nvPr>
        </p:nvSpPr>
        <p:spPr/>
        <p:txBody>
          <a:bodyPr/>
          <a:lstStyle/>
          <a:p>
            <a:r>
              <a:rPr lang="en-US" dirty="0">
                <a:solidFill>
                  <a:prstClr val="black"/>
                </a:solidFill>
              </a:rPr>
              <a:t>SAMHSA SOAR TA Center</a:t>
            </a:r>
          </a:p>
        </p:txBody>
      </p:sp>
      <p:sp>
        <p:nvSpPr>
          <p:cNvPr id="5" name="Slide Number Placeholder 4"/>
          <p:cNvSpPr>
            <a:spLocks noGrp="1"/>
          </p:cNvSpPr>
          <p:nvPr>
            <p:ph type="sldNum" sz="quarter" idx="11"/>
          </p:nvPr>
        </p:nvSpPr>
        <p:spPr/>
        <p:txBody>
          <a:bodyPr/>
          <a:lstStyle/>
          <a:p>
            <a:fld id="{E7B5BE15-58A9-40F7-B37B-9BBD8EB8CAF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36360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34BD7-5DD2-432A-8F84-0E05342D616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471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Articles v Practice Case files</a:t>
            </a:r>
          </a:p>
          <a:p>
            <a:pPr marL="181240" indent="-181240" defTabSz="966612">
              <a:buFont typeface="Arial" panose="020B0604020202020204" pitchFamily="34" charset="0"/>
              <a:buChar char="•"/>
              <a:defRPr/>
            </a:pPr>
            <a:r>
              <a:rPr lang="en-US" dirty="0"/>
              <a:t>7 Classes</a:t>
            </a:r>
            <a:r>
              <a:rPr lang="en-US" baseline="0" dirty="0"/>
              <a:t> that cover everything from the basics of SSI/SSDI and SOAR to W</a:t>
            </a:r>
            <a:r>
              <a:rPr lang="en-US" dirty="0">
                <a:sym typeface="Wingdings" panose="05000000000000000000" pitchFamily="2" charset="2"/>
              </a:rPr>
              <a:t>ork Incentives</a:t>
            </a:r>
          </a:p>
          <a:p>
            <a:pPr marL="181240" indent="-181240" defTabSz="966612">
              <a:buFont typeface="Arial" panose="020B0604020202020204" pitchFamily="34" charset="0"/>
              <a:buChar char="•"/>
              <a:defRPr/>
            </a:pPr>
            <a:r>
              <a:rPr lang="en-US" dirty="0"/>
              <a:t>Unique Practice Case Component – trainees complete</a:t>
            </a:r>
            <a:r>
              <a:rPr lang="en-US" baseline="0" dirty="0"/>
              <a:t> an SSI/SSDI application packet for a fictional applicant</a:t>
            </a:r>
            <a:endParaRPr lang="en-US" dirty="0"/>
          </a:p>
          <a:p>
            <a:pPr defTabSz="966612">
              <a:defRPr/>
            </a:pPr>
            <a:endParaRPr lang="en-US" dirty="0"/>
          </a:p>
          <a:p>
            <a:endParaRPr lang="en-US" altLang="en-US" b="1" dirty="0"/>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830171" indent="-319296">
              <a:defRPr>
                <a:solidFill>
                  <a:schemeClr val="tx1"/>
                </a:solidFill>
                <a:latin typeface="Calibri" panose="020F0502020204030204" pitchFamily="34" charset="0"/>
                <a:ea typeface="MS PGothic" panose="020B0600070205080204" pitchFamily="34" charset="-128"/>
              </a:defRPr>
            </a:lvl2pPr>
            <a:lvl3pPr marL="1277187" indent="-255437">
              <a:defRPr>
                <a:solidFill>
                  <a:schemeClr val="tx1"/>
                </a:solidFill>
                <a:latin typeface="Calibri" panose="020F0502020204030204" pitchFamily="34" charset="0"/>
                <a:ea typeface="MS PGothic" panose="020B0600070205080204" pitchFamily="34" charset="-128"/>
              </a:defRPr>
            </a:lvl3pPr>
            <a:lvl4pPr marL="1788061" indent="-255437">
              <a:defRPr>
                <a:solidFill>
                  <a:schemeClr val="tx1"/>
                </a:solidFill>
                <a:latin typeface="Calibri" panose="020F0502020204030204" pitchFamily="34" charset="0"/>
                <a:ea typeface="MS PGothic" panose="020B0600070205080204" pitchFamily="34" charset="-128"/>
              </a:defRPr>
            </a:lvl4pPr>
            <a:lvl5pPr marL="2298937" indent="-255437">
              <a:defRPr>
                <a:solidFill>
                  <a:schemeClr val="tx1"/>
                </a:solidFill>
                <a:latin typeface="Calibri" panose="020F0502020204030204" pitchFamily="34" charset="0"/>
                <a:ea typeface="MS PGothic" panose="020B0600070205080204" pitchFamily="34" charset="-128"/>
              </a:defRPr>
            </a:lvl5pPr>
            <a:lvl6pPr marL="2809811" indent="-25543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320684" indent="-25543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831559" indent="-25543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342435" indent="-25543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66DE914-21C3-45AF-879E-93BB5FD63D51}" type="slidenum">
              <a:rPr lang="en-US" altLang="en-US" smtClean="0">
                <a:solidFill>
                  <a:prstClr val="black"/>
                </a:solidFill>
              </a:rPr>
              <a:pPr/>
              <a:t>40</a:t>
            </a:fld>
            <a:endParaRPr lang="en-US" altLang="en-US">
              <a:solidFill>
                <a:prstClr val="black"/>
              </a:solidFill>
            </a:endParaRPr>
          </a:p>
        </p:txBody>
      </p:sp>
      <p:sp>
        <p:nvSpPr>
          <p:cNvPr id="2" name="Footer Placeholder 1"/>
          <p:cNvSpPr>
            <a:spLocks noGrp="1"/>
          </p:cNvSpPr>
          <p:nvPr>
            <p:ph type="ftr" sz="quarter" idx="10"/>
          </p:nvPr>
        </p:nvSpPr>
        <p:spPr/>
        <p:txBody>
          <a:bodyPr/>
          <a:lstStyle/>
          <a:p>
            <a:r>
              <a:rPr lang="en-US">
                <a:solidFill>
                  <a:prstClr val="black"/>
                </a:solidFill>
              </a:rPr>
              <a:t>SAMHSA SOAR Technical Assistance Center</a:t>
            </a:r>
            <a:endParaRPr lang="en-US" dirty="0">
              <a:solidFill>
                <a:prstClr val="black"/>
              </a:solidFill>
            </a:endParaRPr>
          </a:p>
        </p:txBody>
      </p:sp>
      <p:sp>
        <p:nvSpPr>
          <p:cNvPr id="3" name="Date Placeholder 2"/>
          <p:cNvSpPr>
            <a:spLocks noGrp="1"/>
          </p:cNvSpPr>
          <p:nvPr>
            <p:ph type="dt" idx="11"/>
          </p:nvPr>
        </p:nvSpPr>
        <p:spPr/>
        <p:txBody>
          <a:bodyPr/>
          <a:lstStyle/>
          <a:p>
            <a:r>
              <a:rPr lang="en-US">
                <a:solidFill>
                  <a:prstClr val="black"/>
                </a:solidFill>
              </a:rPr>
              <a:t>3/12/2019</a:t>
            </a:r>
          </a:p>
        </p:txBody>
      </p:sp>
    </p:spTree>
    <p:extLst>
      <p:ext uri="{BB962C8B-B14F-4D97-AF65-F5344CB8AC3E}">
        <p14:creationId xmlns:p14="http://schemas.microsoft.com/office/powerpoint/2010/main" val="341930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client’s opportunity remains in your power &amp; not a referral source agency. </a:t>
            </a:r>
          </a:p>
        </p:txBody>
      </p:sp>
      <p:sp>
        <p:nvSpPr>
          <p:cNvPr id="4" name="Slide Number Placeholder 3"/>
          <p:cNvSpPr>
            <a:spLocks noGrp="1"/>
          </p:cNvSpPr>
          <p:nvPr>
            <p:ph type="sldNum" sz="quarter" idx="5"/>
          </p:nvPr>
        </p:nvSpPr>
        <p:spPr/>
        <p:txBody>
          <a:bodyPr/>
          <a:lstStyle/>
          <a:p>
            <a:fld id="{EB134BD7-5DD2-432A-8F84-0E05342D616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72458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 sure to mention that case managers might have an agency lead that uses OAT and helps supervise multiple case managers</a:t>
            </a:r>
          </a:p>
          <a:p>
            <a:pPr marL="171450" indent="-171450">
              <a:buFont typeface="Arial" panose="020B0604020202020204" pitchFamily="34" charset="0"/>
              <a:buChar char="•"/>
            </a:pPr>
            <a:r>
              <a:rPr lang="en-US" dirty="0"/>
              <a:t>All these players are ambassadors</a:t>
            </a:r>
            <a:r>
              <a:rPr lang="en-US" baseline="0" dirty="0"/>
              <a:t> for SOAR Initiative – united in ending homelessness for individuals with disabling conditions</a:t>
            </a:r>
            <a:endParaRPr lang="en-US" dirty="0"/>
          </a:p>
          <a:p>
            <a:endParaRPr lang="en-US" dirty="0"/>
          </a:p>
        </p:txBody>
      </p:sp>
      <p:sp>
        <p:nvSpPr>
          <p:cNvPr id="4" name="Slide Number Placeholder 3"/>
          <p:cNvSpPr>
            <a:spLocks noGrp="1"/>
          </p:cNvSpPr>
          <p:nvPr>
            <p:ph type="sldNum" sz="quarter" idx="10"/>
          </p:nvPr>
        </p:nvSpPr>
        <p:spPr/>
        <p:txBody>
          <a:bodyPr/>
          <a:lstStyle/>
          <a:p>
            <a:fld id="{AB3EA04E-3C7C-4FBD-B92F-C69FC2C5EBCD}"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990966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NOAA’s Climate Prediction Center is predicting another above-normal Atlantic hurricane season. Forecasters predict a 60% chance of an above-normal season, a 30% chance of a near-normal season, and a 10% chance of a below-normal season. However, experts do not anticipate the historic level of storm activity seen in 2020.</a:t>
            </a:r>
          </a:p>
          <a:p>
            <a:endParaRPr lang="en-US" dirty="0"/>
          </a:p>
          <a:p>
            <a:r>
              <a:rPr lang="en-US" dirty="0"/>
              <a:t>There will be a range of 13 to 20 named storms (winds of 39 mph or higher), of which 6 to 10 could become hurricanes (winds of 74 mph or higher), including 3 to 5 major hurricanes (category 3, 4 or 5; with winds of 111 mph or higher) is expected. NOAA provides these ranges with a 70% confidence. The Atlantic hurricane season extends from June 1 through November 30.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034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467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LE/Fire train together</a:t>
            </a:r>
          </a:p>
          <a:p>
            <a:r>
              <a:rPr lang="en-US" dirty="0"/>
              <a:t>Regional</a:t>
            </a:r>
            <a:r>
              <a:rPr lang="en-US" baseline="0" dirty="0"/>
              <a:t> Exercises</a:t>
            </a:r>
          </a:p>
          <a:p>
            <a:r>
              <a:rPr lang="en-US" baseline="0" dirty="0"/>
              <a:t>Annual EOC TTX Training at Executive Level and our ESFs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39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59579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LE/Fire train together</a:t>
            </a:r>
          </a:p>
          <a:p>
            <a:r>
              <a:rPr lang="en-US" dirty="0"/>
              <a:t>Regional</a:t>
            </a:r>
            <a:r>
              <a:rPr lang="en-US" baseline="0" dirty="0"/>
              <a:t> Exercises</a:t>
            </a:r>
          </a:p>
          <a:p>
            <a:r>
              <a:rPr lang="en-US" baseline="0" dirty="0"/>
              <a:t>Annual EOC TTX Training at Executive Level and our ESFs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769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LE/Fire train together</a:t>
            </a:r>
          </a:p>
          <a:p>
            <a:r>
              <a:rPr lang="en-US" dirty="0"/>
              <a:t>Regional</a:t>
            </a:r>
            <a:r>
              <a:rPr lang="en-US" baseline="0" dirty="0"/>
              <a:t> Exercises</a:t>
            </a:r>
          </a:p>
          <a:p>
            <a:r>
              <a:rPr lang="en-US" baseline="0" dirty="0"/>
              <a:t>Annual EOC TTX Training at Executive Level and our ESFs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109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LE/Fire train together</a:t>
            </a:r>
          </a:p>
          <a:p>
            <a:r>
              <a:rPr lang="en-US" dirty="0"/>
              <a:t>Regional</a:t>
            </a:r>
            <a:r>
              <a:rPr lang="en-US" baseline="0" dirty="0"/>
              <a:t> Exercises</a:t>
            </a:r>
          </a:p>
          <a:p>
            <a:r>
              <a:rPr lang="en-US" baseline="0" dirty="0"/>
              <a:t>Annual EOC TTX Training at Executive Level and our ESFs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8496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LE/Fire train together</a:t>
            </a:r>
          </a:p>
          <a:p>
            <a:r>
              <a:rPr lang="en-US" dirty="0"/>
              <a:t>Regional</a:t>
            </a:r>
            <a:r>
              <a:rPr lang="en-US" baseline="0" dirty="0"/>
              <a:t> Exercises</a:t>
            </a:r>
          </a:p>
          <a:p>
            <a:r>
              <a:rPr lang="en-US" baseline="0" dirty="0"/>
              <a:t>Annual EOC TTX Training at Executive Level and our ESFs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313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LE/Fire train together</a:t>
            </a:r>
          </a:p>
          <a:p>
            <a:r>
              <a:rPr lang="en-US" dirty="0"/>
              <a:t>Regional</a:t>
            </a:r>
            <a:r>
              <a:rPr lang="en-US" baseline="0" dirty="0"/>
              <a:t> Exercises</a:t>
            </a:r>
          </a:p>
          <a:p>
            <a:r>
              <a:rPr lang="en-US" baseline="0" dirty="0"/>
              <a:t>Annual EOC TTX Training at Executive Level and our ESFs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156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E3E526-329D-4F35-80C8-2D3E229550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61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literal definition of homelessness and these are the current counts (from CFCH data website in March).</a:t>
            </a:r>
            <a:endParaRPr lang="en-US" dirty="0"/>
          </a:p>
        </p:txBody>
      </p:sp>
      <p:sp>
        <p:nvSpPr>
          <p:cNvPr id="4" name="Slide Number Placeholder 3"/>
          <p:cNvSpPr>
            <a:spLocks noGrp="1"/>
          </p:cNvSpPr>
          <p:nvPr>
            <p:ph type="sldNum" sz="quarter" idx="10"/>
          </p:nvPr>
        </p:nvSpPr>
        <p:spPr/>
        <p:txBody>
          <a:bodyPr/>
          <a:lstStyle/>
          <a:p>
            <a:fld id="{0A8CF9CF-5C6B-4E0A-8D84-377397A352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3453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84590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A8CF9CF-5C6B-4E0A-8D84-377397A352B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7204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p:txBody>
      </p:sp>
    </p:spTree>
    <p:extLst>
      <p:ext uri="{BB962C8B-B14F-4D97-AF65-F5344CB8AC3E}">
        <p14:creationId xmlns:p14="http://schemas.microsoft.com/office/powerpoint/2010/main" val="203231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Stability is the main purpose of the McKinney-Vento Law, this is the whole reason why the law was created. Since we know the definition of homeless in education is, not your typical image, we want to remove that misconception from our minds. In reality, our families working minimum wage jobs most likely qualify for MVP services. These are the students that need the stability the most.</a:t>
            </a:r>
          </a:p>
          <a:p>
            <a:pPr marL="171450" indent="-171450">
              <a:buFont typeface="Arial" panose="020B0604020202020204" pitchFamily="34" charset="0"/>
              <a:buChar char="•"/>
            </a:pPr>
            <a:r>
              <a:rPr lang="en-US" baseline="0" dirty="0" smtClean="0"/>
              <a:t>In order to help these students, stability is needed.  Students are moving around from place to place, which makes learning difficult.  Education and breaking the generational cycle of homelessness is where our work comes in.  We have to ensure that students receive additional supports to succeed in school.  </a:t>
            </a:r>
          </a:p>
        </p:txBody>
      </p:sp>
    </p:spTree>
    <p:extLst>
      <p:ext uri="{BB962C8B-B14F-4D97-AF65-F5344CB8AC3E}">
        <p14:creationId xmlns:p14="http://schemas.microsoft.com/office/powerpoint/2010/main" val="214547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Today’s reality of homelessness as defined by the McKinney-Vento act is not</a:t>
            </a:r>
            <a:r>
              <a:rPr lang="en-US" baseline="0" dirty="0" smtClean="0"/>
              <a:t> your typical image.  </a:t>
            </a:r>
          </a:p>
          <a:p>
            <a:pPr marL="171450" indent="-171450">
              <a:buFont typeface="Arial" panose="020B0604020202020204" pitchFamily="34" charset="0"/>
              <a:buChar char="•"/>
            </a:pPr>
            <a:r>
              <a:rPr lang="en-US" baseline="0" dirty="0" smtClean="0"/>
              <a:t>Who Do We Serve?--These are students that have parents serving at restaurants, baristas, cashiers, theme park workers, hotel workers.  </a:t>
            </a:r>
          </a:p>
          <a:p>
            <a:pPr marL="171450" indent="-171450">
              <a:buFont typeface="Arial" panose="020B0604020202020204" pitchFamily="34" charset="0"/>
              <a:buChar char="•"/>
            </a:pPr>
            <a:r>
              <a:rPr lang="en-US" baseline="0" dirty="0" smtClean="0"/>
              <a:t>With the reality of minimum wage not providing enough to cover rent and living costs, families with children have to make decisions to help keep a roof over their head and support their children to maintain stability. Families that work minimum wage/hourly jobs most likely qualify for MVP services.</a:t>
            </a:r>
            <a:endParaRPr lang="en-US" dirty="0"/>
          </a:p>
        </p:txBody>
      </p:sp>
    </p:spTree>
    <p:extLst>
      <p:ext uri="{BB962C8B-B14F-4D97-AF65-F5344CB8AC3E}">
        <p14:creationId xmlns:p14="http://schemas.microsoft.com/office/powerpoint/2010/main" val="176907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3733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999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7683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0843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343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614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8202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409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994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8549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40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9861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6909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684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6630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3E477-8E05-FD4B-A745-F877B2DEBABB}"/>
              </a:ext>
            </a:extLst>
          </p:cNvPr>
          <p:cNvSpPr>
            <a:spLocks noGrp="1"/>
          </p:cNvSpPr>
          <p:nvPr>
            <p:ph type="title"/>
          </p:nvPr>
        </p:nvSpPr>
        <p:spPr>
          <a:xfrm>
            <a:off x="2903621" y="2266115"/>
            <a:ext cx="8871284" cy="1936917"/>
          </a:xfrm>
        </p:spPr>
        <p:txBody>
          <a:bodyPr/>
          <a:lstStyle>
            <a:lvl1pPr>
              <a:defRPr b="1" i="0">
                <a:solidFill>
                  <a:schemeClr val="tx1"/>
                </a:solidFill>
                <a:latin typeface="Cambria" panose="02040503050406030204" pitchFamily="18"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D7DD584B-D2ED-0F46-B07F-593CF157D874}"/>
              </a:ext>
            </a:extLst>
          </p:cNvPr>
          <p:cNvSpPr>
            <a:spLocks noGrp="1"/>
          </p:cNvSpPr>
          <p:nvPr>
            <p:ph type="sldNum" sz="quarter" idx="12"/>
          </p:nvPr>
        </p:nvSpPr>
        <p:spPr>
          <a:xfrm>
            <a:off x="9031705" y="6406046"/>
            <a:ext cx="2743200" cy="365125"/>
          </a:xfrm>
        </p:spPr>
        <p:txBody>
          <a:bodyPr/>
          <a:lstStyle/>
          <a:p>
            <a:fld id="{9E5A588C-C976-8B44-9F99-7FEDC967D892}"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729445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1"/>
        <p:cNvGrpSpPr/>
        <p:nvPr/>
      </p:nvGrpSpPr>
      <p:grpSpPr>
        <a:xfrm>
          <a:off x="0" y="0"/>
          <a:ext cx="0" cy="0"/>
          <a:chOff x="0" y="0"/>
          <a:chExt cx="0" cy="0"/>
        </a:xfrm>
      </p:grpSpPr>
      <p:cxnSp>
        <p:nvCxnSpPr>
          <p:cNvPr id="202" name="Google Shape;202;p4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03" name="Google Shape;203;p4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04" name="Google Shape;204;p4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05" name="Google Shape;205;p45"/>
          <p:cNvSpPr txBox="1">
            <a:spLocks noGrp="1"/>
          </p:cNvSpPr>
          <p:nvPr>
            <p:ph type="title"/>
          </p:nvPr>
        </p:nvSpPr>
        <p:spPr>
          <a:xfrm>
            <a:off x="3200333" y="767933"/>
            <a:ext cx="8428800" cy="847200"/>
          </a:xfrm>
          <a:prstGeom prst="rect">
            <a:avLst/>
          </a:prstGeom>
          <a:noFill/>
          <a:ln>
            <a:noFill/>
          </a:ln>
        </p:spPr>
        <p:txBody>
          <a:bodyPr spcFirstLastPara="1" wrap="square" lIns="68575" tIns="68575" rIns="68575" bIns="68575" anchor="t" anchorCtr="0">
            <a:noAutofit/>
          </a:bodyPr>
          <a:lstStyle>
            <a:lvl1pPr lvl="0" algn="ctr">
              <a:lnSpc>
                <a:spcPct val="90000"/>
              </a:lnSpc>
              <a:spcBef>
                <a:spcPts val="0"/>
              </a:spcBef>
              <a:spcAft>
                <a:spcPts val="0"/>
              </a:spcAft>
              <a:buClr>
                <a:schemeClr val="dk1"/>
              </a:buClr>
              <a:buSzPts val="2300"/>
              <a:buFont typeface="Calibri"/>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06" name="Google Shape;206;p45"/>
          <p:cNvSpPr txBox="1">
            <a:spLocks noGrp="1"/>
          </p:cNvSpPr>
          <p:nvPr>
            <p:ph type="body" idx="1"/>
          </p:nvPr>
        </p:nvSpPr>
        <p:spPr>
          <a:xfrm>
            <a:off x="3213483" y="2127701"/>
            <a:ext cx="8428800" cy="4003200"/>
          </a:xfrm>
          <a:prstGeom prst="rect">
            <a:avLst/>
          </a:prstGeom>
          <a:noFill/>
          <a:ln>
            <a:noFill/>
          </a:ln>
        </p:spPr>
        <p:txBody>
          <a:bodyPr spcFirstLastPara="1" wrap="square" lIns="68575" tIns="68575" rIns="68575" bIns="68575" anchor="t" anchorCtr="0">
            <a:noAutofit/>
          </a:bodyPr>
          <a:lstStyle>
            <a:lvl1pPr marL="609585" lvl="0" indent="-423323" algn="l">
              <a:lnSpc>
                <a:spcPct val="90000"/>
              </a:lnSpc>
              <a:spcBef>
                <a:spcPts val="0"/>
              </a:spcBef>
              <a:spcAft>
                <a:spcPts val="0"/>
              </a:spcAft>
              <a:buClr>
                <a:schemeClr val="dk1"/>
              </a:buClr>
              <a:buSzPts val="1400"/>
              <a:buChar char="●"/>
              <a:defRPr/>
            </a:lvl1pPr>
            <a:lvl2pPr marL="1219170" lvl="1" indent="-397923" algn="l">
              <a:lnSpc>
                <a:spcPct val="90000"/>
              </a:lnSpc>
              <a:spcBef>
                <a:spcPts val="2133"/>
              </a:spcBef>
              <a:spcAft>
                <a:spcPts val="0"/>
              </a:spcAft>
              <a:buClr>
                <a:schemeClr val="dk1"/>
              </a:buClr>
              <a:buSzPts val="1100"/>
              <a:buChar char="○"/>
              <a:defRPr/>
            </a:lvl2pPr>
            <a:lvl3pPr marL="1828754" lvl="2" indent="-397923" algn="l">
              <a:lnSpc>
                <a:spcPct val="90000"/>
              </a:lnSpc>
              <a:spcBef>
                <a:spcPts val="2133"/>
              </a:spcBef>
              <a:spcAft>
                <a:spcPts val="0"/>
              </a:spcAft>
              <a:buClr>
                <a:schemeClr val="dk1"/>
              </a:buClr>
              <a:buSzPts val="1100"/>
              <a:buChar char="■"/>
              <a:defRPr/>
            </a:lvl3pPr>
            <a:lvl4pPr marL="2438339" lvl="3" indent="-397923" algn="l">
              <a:lnSpc>
                <a:spcPct val="90000"/>
              </a:lnSpc>
              <a:spcBef>
                <a:spcPts val="2133"/>
              </a:spcBef>
              <a:spcAft>
                <a:spcPts val="0"/>
              </a:spcAft>
              <a:buClr>
                <a:schemeClr val="dk1"/>
              </a:buClr>
              <a:buSzPts val="1100"/>
              <a:buChar char="●"/>
              <a:defRPr/>
            </a:lvl4pPr>
            <a:lvl5pPr marL="3047924" lvl="4" indent="-397923" algn="l">
              <a:lnSpc>
                <a:spcPct val="90000"/>
              </a:lnSpc>
              <a:spcBef>
                <a:spcPts val="2133"/>
              </a:spcBef>
              <a:spcAft>
                <a:spcPts val="0"/>
              </a:spcAft>
              <a:buClr>
                <a:schemeClr val="dk1"/>
              </a:buClr>
              <a:buSzPts val="1100"/>
              <a:buChar char="○"/>
              <a:defRPr/>
            </a:lvl5pPr>
            <a:lvl6pPr marL="3657509" lvl="5" indent="-397923" algn="l">
              <a:lnSpc>
                <a:spcPct val="90000"/>
              </a:lnSpc>
              <a:spcBef>
                <a:spcPts val="2133"/>
              </a:spcBef>
              <a:spcAft>
                <a:spcPts val="0"/>
              </a:spcAft>
              <a:buClr>
                <a:schemeClr val="dk1"/>
              </a:buClr>
              <a:buSzPts val="1100"/>
              <a:buChar char="■"/>
              <a:defRPr/>
            </a:lvl6pPr>
            <a:lvl7pPr marL="4267093" lvl="6" indent="-397923" algn="l">
              <a:lnSpc>
                <a:spcPct val="90000"/>
              </a:lnSpc>
              <a:spcBef>
                <a:spcPts val="2133"/>
              </a:spcBef>
              <a:spcAft>
                <a:spcPts val="0"/>
              </a:spcAft>
              <a:buClr>
                <a:schemeClr val="dk1"/>
              </a:buClr>
              <a:buSzPts val="1100"/>
              <a:buChar char="●"/>
              <a:defRPr/>
            </a:lvl7pPr>
            <a:lvl8pPr marL="4876678" lvl="7" indent="-397923" algn="l">
              <a:lnSpc>
                <a:spcPct val="90000"/>
              </a:lnSpc>
              <a:spcBef>
                <a:spcPts val="2133"/>
              </a:spcBef>
              <a:spcAft>
                <a:spcPts val="0"/>
              </a:spcAft>
              <a:buClr>
                <a:schemeClr val="dk1"/>
              </a:buClr>
              <a:buSzPts val="1100"/>
              <a:buChar char="○"/>
              <a:defRPr/>
            </a:lvl8pPr>
            <a:lvl9pPr marL="5486263" lvl="8" indent="-397923" algn="l">
              <a:lnSpc>
                <a:spcPct val="90000"/>
              </a:lnSpc>
              <a:spcBef>
                <a:spcPts val="2133"/>
              </a:spcBef>
              <a:spcAft>
                <a:spcPts val="2133"/>
              </a:spcAft>
              <a:buClr>
                <a:schemeClr val="dk1"/>
              </a:buClr>
              <a:buSzPts val="1100"/>
              <a:buChar char="■"/>
              <a:defRPr/>
            </a:lvl9pPr>
          </a:lstStyle>
          <a:p>
            <a:endParaRPr/>
          </a:p>
        </p:txBody>
      </p:sp>
      <p:sp>
        <p:nvSpPr>
          <p:cNvPr id="207" name="Google Shape;207;p45"/>
          <p:cNvSpPr txBox="1">
            <a:spLocks noGrp="1"/>
          </p:cNvSpPr>
          <p:nvPr>
            <p:ph type="sldNum" idx="12"/>
          </p:nvPr>
        </p:nvSpPr>
        <p:spPr>
          <a:xfrm>
            <a:off x="11330665" y="6251679"/>
            <a:ext cx="731600" cy="5248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1pPr>
            <a:lvl2pPr marL="0" marR="0" lvl="1"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2pPr>
            <a:lvl3pPr marL="0" marR="0" lvl="2"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3pPr>
            <a:lvl4pPr marL="0" marR="0" lvl="3"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4pPr>
            <a:lvl5pPr marL="0" marR="0" lvl="4"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5pPr>
            <a:lvl6pPr marL="0" marR="0" lvl="5"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6pPr>
            <a:lvl7pPr marL="0" marR="0" lvl="6"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7pPr>
            <a:lvl8pPr marL="0" marR="0" lvl="7"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8pPr>
            <a:lvl9pPr marL="0" marR="0" lvl="8"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272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193547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6F6-2C48-264F-AD72-67CC39630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81319-4C08-294A-A3E5-45E3E8E57541}"/>
              </a:ext>
            </a:extLst>
          </p:cNvPr>
          <p:cNvSpPr>
            <a:spLocks noGrp="1"/>
          </p:cNvSpPr>
          <p:nvPr>
            <p:ph idx="1"/>
          </p:nvPr>
        </p:nvSpPr>
        <p:spPr>
          <a:xfrm>
            <a:off x="838200" y="2277979"/>
            <a:ext cx="10515600" cy="3898984"/>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8EE9B9-399E-0342-9B84-93FC23953E13}"/>
              </a:ext>
            </a:extLst>
          </p:cNvPr>
          <p:cNvSpPr>
            <a:spLocks noGrp="1"/>
          </p:cNvSpPr>
          <p:nvPr>
            <p:ph type="dt" sz="half" idx="10"/>
          </p:nvPr>
        </p:nvSpPr>
        <p:spPr/>
        <p:txBody>
          <a:bodyPr/>
          <a:lstStyle/>
          <a:p>
            <a:fld id="{C2FFEE5F-400D-EA4A-BFC3-882A96DE3C2B}" type="datetimeFigureOut">
              <a:rPr lang="en-US" smtClean="0">
                <a:solidFill>
                  <a:srgbClr val="091F40">
                    <a:tint val="75000"/>
                  </a:srgbClr>
                </a:solidFill>
              </a:rPr>
              <a:pPr/>
              <a:t>9/16/2022</a:t>
            </a:fld>
            <a:endParaRPr lang="en-US">
              <a:solidFill>
                <a:srgbClr val="091F40">
                  <a:tint val="75000"/>
                </a:srgbClr>
              </a:solidFill>
            </a:endParaRPr>
          </a:p>
        </p:txBody>
      </p:sp>
      <p:sp>
        <p:nvSpPr>
          <p:cNvPr id="6" name="Slide Number Placeholder 5">
            <a:extLst>
              <a:ext uri="{FF2B5EF4-FFF2-40B4-BE49-F238E27FC236}">
                <a16:creationId xmlns:a16="http://schemas.microsoft.com/office/drawing/2014/main" id="{53ADF764-AAA8-A64F-8B6D-752BB054FD5C}"/>
              </a:ext>
            </a:extLst>
          </p:cNvPr>
          <p:cNvSpPr>
            <a:spLocks noGrp="1"/>
          </p:cNvSpPr>
          <p:nvPr>
            <p:ph type="sldNum" sz="quarter" idx="12"/>
          </p:nvPr>
        </p:nvSpPr>
        <p:spPr/>
        <p:txBody>
          <a:bodyPr/>
          <a:lstStyle/>
          <a:p>
            <a:fld id="{7AFF7316-9A2B-4C44-86DB-CBCC00F89E6D}"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3076668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02E3-DA50-224C-89D6-2CFB7C856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E1C333-34F6-7B4F-89FA-BD322F11343E}"/>
              </a:ext>
            </a:extLst>
          </p:cNvPr>
          <p:cNvSpPr>
            <a:spLocks noGrp="1"/>
          </p:cNvSpPr>
          <p:nvPr>
            <p:ph sz="half" idx="1"/>
          </p:nvPr>
        </p:nvSpPr>
        <p:spPr>
          <a:xfrm>
            <a:off x="838200" y="2277979"/>
            <a:ext cx="5181600" cy="389898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8317D21-2954-FF48-8A39-53A1C43C3A13}"/>
              </a:ext>
            </a:extLst>
          </p:cNvPr>
          <p:cNvSpPr>
            <a:spLocks noGrp="1"/>
          </p:cNvSpPr>
          <p:nvPr>
            <p:ph sz="half" idx="2"/>
          </p:nvPr>
        </p:nvSpPr>
        <p:spPr>
          <a:xfrm>
            <a:off x="6172200" y="2277979"/>
            <a:ext cx="5181600" cy="389898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61EA5-D3D5-DD44-B693-97B696177E84}"/>
              </a:ext>
            </a:extLst>
          </p:cNvPr>
          <p:cNvSpPr>
            <a:spLocks noGrp="1"/>
          </p:cNvSpPr>
          <p:nvPr>
            <p:ph type="dt" sz="half" idx="10"/>
          </p:nvPr>
        </p:nvSpPr>
        <p:spPr/>
        <p:txBody>
          <a:bodyPr/>
          <a:lstStyle/>
          <a:p>
            <a:fld id="{C2FFEE5F-400D-EA4A-BFC3-882A96DE3C2B}" type="datetimeFigureOut">
              <a:rPr lang="en-US" smtClean="0">
                <a:solidFill>
                  <a:srgbClr val="091F40">
                    <a:tint val="75000"/>
                  </a:srgbClr>
                </a:solidFill>
              </a:rPr>
              <a:pPr/>
              <a:t>9/16/2022</a:t>
            </a:fld>
            <a:endParaRPr lang="en-US">
              <a:solidFill>
                <a:srgbClr val="091F40">
                  <a:tint val="75000"/>
                </a:srgbClr>
              </a:solidFill>
            </a:endParaRPr>
          </a:p>
        </p:txBody>
      </p:sp>
      <p:sp>
        <p:nvSpPr>
          <p:cNvPr id="7" name="Slide Number Placeholder 6">
            <a:extLst>
              <a:ext uri="{FF2B5EF4-FFF2-40B4-BE49-F238E27FC236}">
                <a16:creationId xmlns:a16="http://schemas.microsoft.com/office/drawing/2014/main" id="{3D0F52B0-4542-2842-AF3B-7D7DBA54C515}"/>
              </a:ext>
            </a:extLst>
          </p:cNvPr>
          <p:cNvSpPr>
            <a:spLocks noGrp="1"/>
          </p:cNvSpPr>
          <p:nvPr>
            <p:ph type="sldNum" sz="quarter" idx="12"/>
          </p:nvPr>
        </p:nvSpPr>
        <p:spPr/>
        <p:txBody>
          <a:bodyPr/>
          <a:lstStyle/>
          <a:p>
            <a:fld id="{7AFF7316-9A2B-4C44-86DB-CBCC00F89E6D}"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1033093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9C80-3379-E94F-88C8-F6163CD00857}"/>
              </a:ext>
            </a:extLst>
          </p:cNvPr>
          <p:cNvSpPr>
            <a:spLocks noGrp="1"/>
          </p:cNvSpPr>
          <p:nvPr>
            <p:ph type="title"/>
          </p:nvPr>
        </p:nvSpPr>
        <p:spPr>
          <a:xfrm>
            <a:off x="839788" y="22597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9F9A2-44FC-0B42-87D7-07CF2440E3DA}"/>
              </a:ext>
            </a:extLst>
          </p:cNvPr>
          <p:cNvSpPr>
            <a:spLocks noGrp="1"/>
          </p:cNvSpPr>
          <p:nvPr>
            <p:ph type="body" idx="1"/>
          </p:nvPr>
        </p:nvSpPr>
        <p:spPr>
          <a:xfrm>
            <a:off x="839788" y="2250658"/>
            <a:ext cx="5157787" cy="823912"/>
          </a:xfr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DD0D5D-AEFA-1A4F-AF7F-7FA7CDA93931}"/>
              </a:ext>
            </a:extLst>
          </p:cNvPr>
          <p:cNvSpPr>
            <a:spLocks noGrp="1"/>
          </p:cNvSpPr>
          <p:nvPr>
            <p:ph sz="half" idx="2"/>
          </p:nvPr>
        </p:nvSpPr>
        <p:spPr>
          <a:xfrm>
            <a:off x="839788" y="3074569"/>
            <a:ext cx="5157787" cy="311509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5C76F54-C85E-6C4A-BF10-F0F90AF5B1F9}"/>
              </a:ext>
            </a:extLst>
          </p:cNvPr>
          <p:cNvSpPr>
            <a:spLocks noGrp="1"/>
          </p:cNvSpPr>
          <p:nvPr>
            <p:ph type="body" sz="quarter" idx="3"/>
          </p:nvPr>
        </p:nvSpPr>
        <p:spPr>
          <a:xfrm>
            <a:off x="6172200" y="2250658"/>
            <a:ext cx="5183188" cy="823912"/>
          </a:xfr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F20C7E-5A0D-A14D-9C1C-78293B8226E3}"/>
              </a:ext>
            </a:extLst>
          </p:cNvPr>
          <p:cNvSpPr>
            <a:spLocks noGrp="1"/>
          </p:cNvSpPr>
          <p:nvPr>
            <p:ph sz="quarter" idx="4"/>
          </p:nvPr>
        </p:nvSpPr>
        <p:spPr>
          <a:xfrm>
            <a:off x="6172200" y="3074569"/>
            <a:ext cx="5183188" cy="311509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734CB-55F1-1244-A97A-D040C590686E}"/>
              </a:ext>
            </a:extLst>
          </p:cNvPr>
          <p:cNvSpPr>
            <a:spLocks noGrp="1"/>
          </p:cNvSpPr>
          <p:nvPr>
            <p:ph type="dt" sz="half" idx="10"/>
          </p:nvPr>
        </p:nvSpPr>
        <p:spPr/>
        <p:txBody>
          <a:bodyPr/>
          <a:lstStyle/>
          <a:p>
            <a:fld id="{C2FFEE5F-400D-EA4A-BFC3-882A96DE3C2B}" type="datetimeFigureOut">
              <a:rPr lang="en-US" smtClean="0">
                <a:solidFill>
                  <a:srgbClr val="091F40">
                    <a:tint val="75000"/>
                  </a:srgbClr>
                </a:solidFill>
              </a:rPr>
              <a:pPr/>
              <a:t>9/16/2022</a:t>
            </a:fld>
            <a:endParaRPr lang="en-US">
              <a:solidFill>
                <a:srgbClr val="091F40">
                  <a:tint val="75000"/>
                </a:srgbClr>
              </a:solidFill>
            </a:endParaRPr>
          </a:p>
        </p:txBody>
      </p:sp>
      <p:sp>
        <p:nvSpPr>
          <p:cNvPr id="9" name="Slide Number Placeholder 8">
            <a:extLst>
              <a:ext uri="{FF2B5EF4-FFF2-40B4-BE49-F238E27FC236}">
                <a16:creationId xmlns:a16="http://schemas.microsoft.com/office/drawing/2014/main" id="{29EAE5B5-7F37-9648-A741-A314D96CD9D4}"/>
              </a:ext>
            </a:extLst>
          </p:cNvPr>
          <p:cNvSpPr>
            <a:spLocks noGrp="1"/>
          </p:cNvSpPr>
          <p:nvPr>
            <p:ph type="sldNum" sz="quarter" idx="12"/>
          </p:nvPr>
        </p:nvSpPr>
        <p:spPr/>
        <p:txBody>
          <a:bodyPr/>
          <a:lstStyle/>
          <a:p>
            <a:fld id="{7AFF7316-9A2B-4C44-86DB-CBCC00F89E6D}"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1036536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64FD-AF01-7D43-B1B2-2433D120F561}"/>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720AF29-AAAB-5041-86C4-0EE5FBF0EA65}"/>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2B1C6-A6D9-084E-B6C7-C648FE65DD10}"/>
              </a:ext>
            </a:extLst>
          </p:cNvPr>
          <p:cNvSpPr>
            <a:spLocks noGrp="1"/>
          </p:cNvSpPr>
          <p:nvPr>
            <p:ph type="dt" sz="half" idx="10"/>
          </p:nvPr>
        </p:nvSpPr>
        <p:spPr/>
        <p:txBody>
          <a:bodyPr/>
          <a:lstStyle/>
          <a:p>
            <a:fld id="{1541FA20-0425-8342-9419-E8851944E6E4}" type="datetimeFigureOut">
              <a:rPr lang="en-US" smtClean="0">
                <a:solidFill>
                  <a:srgbClr val="091F40">
                    <a:tint val="75000"/>
                  </a:srgbClr>
                </a:solidFill>
              </a:rPr>
              <a:pPr/>
              <a:t>9/16/2022</a:t>
            </a:fld>
            <a:endParaRPr lang="en-US">
              <a:solidFill>
                <a:srgbClr val="091F40">
                  <a:tint val="75000"/>
                </a:srgbClr>
              </a:solidFill>
            </a:endParaRPr>
          </a:p>
        </p:txBody>
      </p:sp>
      <p:sp>
        <p:nvSpPr>
          <p:cNvPr id="6" name="Slide Number Placeholder 5">
            <a:extLst>
              <a:ext uri="{FF2B5EF4-FFF2-40B4-BE49-F238E27FC236}">
                <a16:creationId xmlns:a16="http://schemas.microsoft.com/office/drawing/2014/main" id="{C5E0FD70-9A75-C342-B894-95F997B24822}"/>
              </a:ext>
            </a:extLst>
          </p:cNvPr>
          <p:cNvSpPr>
            <a:spLocks noGrp="1"/>
          </p:cNvSpPr>
          <p:nvPr>
            <p:ph type="sldNum" sz="quarter" idx="12"/>
          </p:nvPr>
        </p:nvSpPr>
        <p:spPr/>
        <p:txBody>
          <a:bodyPr/>
          <a:lstStyle/>
          <a:p>
            <a:fld id="{2ABDE355-DC5F-A643-9982-DD2377652D7E}"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163255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514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8FAE-4013-4147-A449-11AB5DCDCFE9}"/>
              </a:ext>
            </a:extLst>
          </p:cNvPr>
          <p:cNvSpPr>
            <a:spLocks noGrp="1"/>
          </p:cNvSpPr>
          <p:nvPr>
            <p:ph type="title"/>
          </p:nvPr>
        </p:nvSpPr>
        <p:spPr>
          <a:xfrm>
            <a:off x="839788" y="365125"/>
            <a:ext cx="10515600" cy="1325563"/>
          </a:xfrm>
        </p:spPr>
        <p:txBody>
          <a:bodyPr/>
          <a:lstStyle>
            <a:lvl1pPr>
              <a:defRPr>
                <a:solidFill>
                  <a:schemeClr val="accent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1574678-019E-C344-9D22-0D9293997D35}"/>
              </a:ext>
            </a:extLst>
          </p:cNvPr>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6F380B-1CCD-CD49-9702-6D46A7D56BA1}"/>
              </a:ext>
            </a:extLst>
          </p:cNvPr>
          <p:cNvSpPr>
            <a:spLocks noGrp="1"/>
          </p:cNvSpPr>
          <p:nvPr>
            <p:ph sz="half" idx="2"/>
          </p:nvPr>
        </p:nvSpPr>
        <p:spPr>
          <a:xfrm>
            <a:off x="839788" y="2505075"/>
            <a:ext cx="5157787"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9ACEE-1DF5-DE4E-9899-451EE8796C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9F85D3-B2D6-F048-B2CB-4BAE7A076B30}"/>
              </a:ext>
            </a:extLst>
          </p:cNvPr>
          <p:cNvSpPr>
            <a:spLocks noGrp="1"/>
          </p:cNvSpPr>
          <p:nvPr>
            <p:ph sz="quarter" idx="4"/>
          </p:nvPr>
        </p:nvSpPr>
        <p:spPr>
          <a:xfrm>
            <a:off x="6172200" y="2505075"/>
            <a:ext cx="5183188" cy="368458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AA603D-A108-6843-8A9B-FAA6818FB3DA}"/>
              </a:ext>
            </a:extLst>
          </p:cNvPr>
          <p:cNvSpPr>
            <a:spLocks noGrp="1"/>
          </p:cNvSpPr>
          <p:nvPr>
            <p:ph type="dt" sz="half" idx="10"/>
          </p:nvPr>
        </p:nvSpPr>
        <p:spPr/>
        <p:txBody>
          <a:bodyPr/>
          <a:lstStyle/>
          <a:p>
            <a:fld id="{1541FA20-0425-8342-9419-E8851944E6E4}" type="datetimeFigureOut">
              <a:rPr lang="en-US" smtClean="0">
                <a:solidFill>
                  <a:srgbClr val="091F40">
                    <a:tint val="75000"/>
                  </a:srgbClr>
                </a:solidFill>
              </a:rPr>
              <a:pPr/>
              <a:t>9/16/2022</a:t>
            </a:fld>
            <a:endParaRPr lang="en-US">
              <a:solidFill>
                <a:srgbClr val="091F40">
                  <a:tint val="75000"/>
                </a:srgbClr>
              </a:solidFill>
            </a:endParaRPr>
          </a:p>
        </p:txBody>
      </p:sp>
      <p:sp>
        <p:nvSpPr>
          <p:cNvPr id="9" name="Slide Number Placeholder 8">
            <a:extLst>
              <a:ext uri="{FF2B5EF4-FFF2-40B4-BE49-F238E27FC236}">
                <a16:creationId xmlns:a16="http://schemas.microsoft.com/office/drawing/2014/main" id="{01910004-5FDC-9A48-BACE-5F95340B6E66}"/>
              </a:ext>
            </a:extLst>
          </p:cNvPr>
          <p:cNvSpPr>
            <a:spLocks noGrp="1"/>
          </p:cNvSpPr>
          <p:nvPr>
            <p:ph type="sldNum" sz="quarter" idx="12"/>
          </p:nvPr>
        </p:nvSpPr>
        <p:spPr/>
        <p:txBody>
          <a:bodyPr/>
          <a:lstStyle/>
          <a:p>
            <a:fld id="{2ABDE355-DC5F-A643-9982-DD2377652D7E}"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2564928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7D25-12E0-CB45-BD68-60210C7B2134}"/>
              </a:ext>
            </a:extLst>
          </p:cNvPr>
          <p:cNvSpPr>
            <a:spLocks noGrp="1"/>
          </p:cNvSpPr>
          <p:nvPr>
            <p:ph type="title"/>
          </p:nvPr>
        </p:nvSpPr>
        <p:spPr>
          <a:xfrm>
            <a:off x="839788" y="457200"/>
            <a:ext cx="3932237" cy="1600200"/>
          </a:xfrm>
        </p:spPr>
        <p:txBody>
          <a:bodyPr anchor="b"/>
          <a:lstStyle>
            <a:lvl1pPr>
              <a:defRPr sz="3200">
                <a:solidFill>
                  <a:schemeClr val="accent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EFBBF420-1E25-D145-A58F-682E998FCA68}"/>
              </a:ext>
            </a:extLst>
          </p:cNvPr>
          <p:cNvSpPr>
            <a:spLocks noGrp="1"/>
          </p:cNvSpPr>
          <p:nvPr>
            <p:ph type="pic" idx="1"/>
          </p:nvPr>
        </p:nvSpPr>
        <p:spPr>
          <a:xfrm>
            <a:off x="5183188" y="987425"/>
            <a:ext cx="6172200" cy="4873625"/>
          </a:xfrm>
        </p:spPr>
        <p:txBody>
          <a:bodyPr/>
          <a:lstStyle>
            <a:lvl1pPr marL="0" indent="0">
              <a:buNone/>
              <a:defRPr sz="32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C44D6-9D62-0D43-8940-0C12347CC5E1}"/>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6BCACA-28DC-9F40-8003-CCAC7EB70DEB}"/>
              </a:ext>
            </a:extLst>
          </p:cNvPr>
          <p:cNvSpPr>
            <a:spLocks noGrp="1"/>
          </p:cNvSpPr>
          <p:nvPr>
            <p:ph type="dt" sz="half" idx="10"/>
          </p:nvPr>
        </p:nvSpPr>
        <p:spPr/>
        <p:txBody>
          <a:bodyPr/>
          <a:lstStyle/>
          <a:p>
            <a:fld id="{1541FA20-0425-8342-9419-E8851944E6E4}" type="datetimeFigureOut">
              <a:rPr lang="en-US" smtClean="0">
                <a:solidFill>
                  <a:srgbClr val="091F40">
                    <a:tint val="75000"/>
                  </a:srgbClr>
                </a:solidFill>
              </a:rPr>
              <a:pPr/>
              <a:t>9/16/2022</a:t>
            </a:fld>
            <a:endParaRPr lang="en-US">
              <a:solidFill>
                <a:srgbClr val="091F40">
                  <a:tint val="75000"/>
                </a:srgbClr>
              </a:solidFill>
            </a:endParaRPr>
          </a:p>
        </p:txBody>
      </p:sp>
      <p:sp>
        <p:nvSpPr>
          <p:cNvPr id="7" name="Slide Number Placeholder 6">
            <a:extLst>
              <a:ext uri="{FF2B5EF4-FFF2-40B4-BE49-F238E27FC236}">
                <a16:creationId xmlns:a16="http://schemas.microsoft.com/office/drawing/2014/main" id="{B34794D4-8C00-DB4E-A701-240597A414FF}"/>
              </a:ext>
            </a:extLst>
          </p:cNvPr>
          <p:cNvSpPr>
            <a:spLocks noGrp="1"/>
          </p:cNvSpPr>
          <p:nvPr>
            <p:ph type="sldNum" sz="quarter" idx="12"/>
          </p:nvPr>
        </p:nvSpPr>
        <p:spPr/>
        <p:txBody>
          <a:bodyPr/>
          <a:lstStyle/>
          <a:p>
            <a:fld id="{2ABDE355-DC5F-A643-9982-DD2377652D7E}"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1575656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3E477-8E05-FD4B-A745-F877B2DEBABB}"/>
              </a:ext>
            </a:extLst>
          </p:cNvPr>
          <p:cNvSpPr>
            <a:spLocks noGrp="1"/>
          </p:cNvSpPr>
          <p:nvPr>
            <p:ph type="title"/>
          </p:nvPr>
        </p:nvSpPr>
        <p:spPr>
          <a:xfrm>
            <a:off x="2903621" y="2266115"/>
            <a:ext cx="8871284" cy="1936917"/>
          </a:xfrm>
        </p:spPr>
        <p:txBody>
          <a:bodyPr/>
          <a:lstStyle>
            <a:lvl1pPr>
              <a:defRPr b="1" i="0">
                <a:solidFill>
                  <a:schemeClr val="tx1"/>
                </a:solidFill>
                <a:latin typeface="Cambria" panose="02040503050406030204" pitchFamily="18"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D7DD584B-D2ED-0F46-B07F-593CF157D874}"/>
              </a:ext>
            </a:extLst>
          </p:cNvPr>
          <p:cNvSpPr>
            <a:spLocks noGrp="1"/>
          </p:cNvSpPr>
          <p:nvPr>
            <p:ph type="sldNum" sz="quarter" idx="12"/>
          </p:nvPr>
        </p:nvSpPr>
        <p:spPr>
          <a:xfrm>
            <a:off x="9031705" y="6406046"/>
            <a:ext cx="2743200" cy="365125"/>
          </a:xfrm>
        </p:spPr>
        <p:txBody>
          <a:bodyPr/>
          <a:lstStyle/>
          <a:p>
            <a:fld id="{9E5A588C-C976-8B44-9F99-7FEDC967D892}" type="slidenum">
              <a:rPr lang="en-US" smtClean="0">
                <a:solidFill>
                  <a:srgbClr val="091F40">
                    <a:tint val="75000"/>
                  </a:srgbClr>
                </a:solidFill>
              </a:rPr>
              <a:pPr/>
              <a:t>‹#›</a:t>
            </a:fld>
            <a:endParaRPr lang="en-US">
              <a:solidFill>
                <a:srgbClr val="091F40">
                  <a:tint val="75000"/>
                </a:srgbClr>
              </a:solidFill>
            </a:endParaRPr>
          </a:p>
        </p:txBody>
      </p:sp>
    </p:spTree>
    <p:extLst>
      <p:ext uri="{BB962C8B-B14F-4D97-AF65-F5344CB8AC3E}">
        <p14:creationId xmlns:p14="http://schemas.microsoft.com/office/powerpoint/2010/main" val="367538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1"/>
        <p:cNvGrpSpPr/>
        <p:nvPr/>
      </p:nvGrpSpPr>
      <p:grpSpPr>
        <a:xfrm>
          <a:off x="0" y="0"/>
          <a:ext cx="0" cy="0"/>
          <a:chOff x="0" y="0"/>
          <a:chExt cx="0" cy="0"/>
        </a:xfrm>
      </p:grpSpPr>
      <p:cxnSp>
        <p:nvCxnSpPr>
          <p:cNvPr id="202" name="Google Shape;202;p4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03" name="Google Shape;203;p4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04" name="Google Shape;204;p4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05" name="Google Shape;205;p45"/>
          <p:cNvSpPr txBox="1">
            <a:spLocks noGrp="1"/>
          </p:cNvSpPr>
          <p:nvPr>
            <p:ph type="title"/>
          </p:nvPr>
        </p:nvSpPr>
        <p:spPr>
          <a:xfrm>
            <a:off x="3200333" y="767933"/>
            <a:ext cx="8428800" cy="847200"/>
          </a:xfrm>
          <a:prstGeom prst="rect">
            <a:avLst/>
          </a:prstGeom>
          <a:noFill/>
          <a:ln>
            <a:noFill/>
          </a:ln>
        </p:spPr>
        <p:txBody>
          <a:bodyPr spcFirstLastPara="1" wrap="square" lIns="68575" tIns="68575" rIns="68575" bIns="68575" anchor="t" anchorCtr="0">
            <a:noAutofit/>
          </a:bodyPr>
          <a:lstStyle>
            <a:lvl1pPr lvl="0" algn="ctr">
              <a:lnSpc>
                <a:spcPct val="90000"/>
              </a:lnSpc>
              <a:spcBef>
                <a:spcPts val="0"/>
              </a:spcBef>
              <a:spcAft>
                <a:spcPts val="0"/>
              </a:spcAft>
              <a:buClr>
                <a:schemeClr val="dk1"/>
              </a:buClr>
              <a:buSzPts val="2300"/>
              <a:buFont typeface="Calibri"/>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06" name="Google Shape;206;p45"/>
          <p:cNvSpPr txBox="1">
            <a:spLocks noGrp="1"/>
          </p:cNvSpPr>
          <p:nvPr>
            <p:ph type="body" idx="1"/>
          </p:nvPr>
        </p:nvSpPr>
        <p:spPr>
          <a:xfrm>
            <a:off x="3213483" y="2127701"/>
            <a:ext cx="8428800" cy="4003200"/>
          </a:xfrm>
          <a:prstGeom prst="rect">
            <a:avLst/>
          </a:prstGeom>
          <a:noFill/>
          <a:ln>
            <a:noFill/>
          </a:ln>
        </p:spPr>
        <p:txBody>
          <a:bodyPr spcFirstLastPara="1" wrap="square" lIns="68575" tIns="68575" rIns="68575" bIns="68575" anchor="t" anchorCtr="0">
            <a:noAutofit/>
          </a:bodyPr>
          <a:lstStyle>
            <a:lvl1pPr marL="609585" lvl="0" indent="-423323" algn="l">
              <a:lnSpc>
                <a:spcPct val="90000"/>
              </a:lnSpc>
              <a:spcBef>
                <a:spcPts val="0"/>
              </a:spcBef>
              <a:spcAft>
                <a:spcPts val="0"/>
              </a:spcAft>
              <a:buClr>
                <a:schemeClr val="dk1"/>
              </a:buClr>
              <a:buSzPts val="1400"/>
              <a:buChar char="●"/>
              <a:defRPr/>
            </a:lvl1pPr>
            <a:lvl2pPr marL="1219170" lvl="1" indent="-397923" algn="l">
              <a:lnSpc>
                <a:spcPct val="90000"/>
              </a:lnSpc>
              <a:spcBef>
                <a:spcPts val="2133"/>
              </a:spcBef>
              <a:spcAft>
                <a:spcPts val="0"/>
              </a:spcAft>
              <a:buClr>
                <a:schemeClr val="dk1"/>
              </a:buClr>
              <a:buSzPts val="1100"/>
              <a:buChar char="○"/>
              <a:defRPr/>
            </a:lvl2pPr>
            <a:lvl3pPr marL="1828754" lvl="2" indent="-397923" algn="l">
              <a:lnSpc>
                <a:spcPct val="90000"/>
              </a:lnSpc>
              <a:spcBef>
                <a:spcPts val="2133"/>
              </a:spcBef>
              <a:spcAft>
                <a:spcPts val="0"/>
              </a:spcAft>
              <a:buClr>
                <a:schemeClr val="dk1"/>
              </a:buClr>
              <a:buSzPts val="1100"/>
              <a:buChar char="■"/>
              <a:defRPr/>
            </a:lvl3pPr>
            <a:lvl4pPr marL="2438339" lvl="3" indent="-397923" algn="l">
              <a:lnSpc>
                <a:spcPct val="90000"/>
              </a:lnSpc>
              <a:spcBef>
                <a:spcPts val="2133"/>
              </a:spcBef>
              <a:spcAft>
                <a:spcPts val="0"/>
              </a:spcAft>
              <a:buClr>
                <a:schemeClr val="dk1"/>
              </a:buClr>
              <a:buSzPts val="1100"/>
              <a:buChar char="●"/>
              <a:defRPr/>
            </a:lvl4pPr>
            <a:lvl5pPr marL="3047924" lvl="4" indent="-397923" algn="l">
              <a:lnSpc>
                <a:spcPct val="90000"/>
              </a:lnSpc>
              <a:spcBef>
                <a:spcPts val="2133"/>
              </a:spcBef>
              <a:spcAft>
                <a:spcPts val="0"/>
              </a:spcAft>
              <a:buClr>
                <a:schemeClr val="dk1"/>
              </a:buClr>
              <a:buSzPts val="1100"/>
              <a:buChar char="○"/>
              <a:defRPr/>
            </a:lvl5pPr>
            <a:lvl6pPr marL="3657509" lvl="5" indent="-397923" algn="l">
              <a:lnSpc>
                <a:spcPct val="90000"/>
              </a:lnSpc>
              <a:spcBef>
                <a:spcPts val="2133"/>
              </a:spcBef>
              <a:spcAft>
                <a:spcPts val="0"/>
              </a:spcAft>
              <a:buClr>
                <a:schemeClr val="dk1"/>
              </a:buClr>
              <a:buSzPts val="1100"/>
              <a:buChar char="■"/>
              <a:defRPr/>
            </a:lvl6pPr>
            <a:lvl7pPr marL="4267093" lvl="6" indent="-397923" algn="l">
              <a:lnSpc>
                <a:spcPct val="90000"/>
              </a:lnSpc>
              <a:spcBef>
                <a:spcPts val="2133"/>
              </a:spcBef>
              <a:spcAft>
                <a:spcPts val="0"/>
              </a:spcAft>
              <a:buClr>
                <a:schemeClr val="dk1"/>
              </a:buClr>
              <a:buSzPts val="1100"/>
              <a:buChar char="●"/>
              <a:defRPr/>
            </a:lvl7pPr>
            <a:lvl8pPr marL="4876678" lvl="7" indent="-397923" algn="l">
              <a:lnSpc>
                <a:spcPct val="90000"/>
              </a:lnSpc>
              <a:spcBef>
                <a:spcPts val="2133"/>
              </a:spcBef>
              <a:spcAft>
                <a:spcPts val="0"/>
              </a:spcAft>
              <a:buClr>
                <a:schemeClr val="dk1"/>
              </a:buClr>
              <a:buSzPts val="1100"/>
              <a:buChar char="○"/>
              <a:defRPr/>
            </a:lvl8pPr>
            <a:lvl9pPr marL="5486263" lvl="8" indent="-397923" algn="l">
              <a:lnSpc>
                <a:spcPct val="90000"/>
              </a:lnSpc>
              <a:spcBef>
                <a:spcPts val="2133"/>
              </a:spcBef>
              <a:spcAft>
                <a:spcPts val="2133"/>
              </a:spcAft>
              <a:buClr>
                <a:schemeClr val="dk1"/>
              </a:buClr>
              <a:buSzPts val="1100"/>
              <a:buChar char="■"/>
              <a:defRPr/>
            </a:lvl9pPr>
          </a:lstStyle>
          <a:p>
            <a:endParaRPr/>
          </a:p>
        </p:txBody>
      </p:sp>
      <p:sp>
        <p:nvSpPr>
          <p:cNvPr id="207" name="Google Shape;207;p45"/>
          <p:cNvSpPr txBox="1">
            <a:spLocks noGrp="1"/>
          </p:cNvSpPr>
          <p:nvPr>
            <p:ph type="sldNum" idx="12"/>
          </p:nvPr>
        </p:nvSpPr>
        <p:spPr>
          <a:xfrm>
            <a:off x="11330665" y="6251679"/>
            <a:ext cx="731600" cy="5248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1pPr>
            <a:lvl2pPr marL="0" marR="0" lvl="1"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2pPr>
            <a:lvl3pPr marL="0" marR="0" lvl="2"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3pPr>
            <a:lvl4pPr marL="0" marR="0" lvl="3"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4pPr>
            <a:lvl5pPr marL="0" marR="0" lvl="4"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5pPr>
            <a:lvl6pPr marL="0" marR="0" lvl="5"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6pPr>
            <a:lvl7pPr marL="0" marR="0" lvl="6"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7pPr>
            <a:lvl8pPr marL="0" marR="0" lvl="7"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8pPr>
            <a:lvl9pPr marL="0" marR="0" lvl="8"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0330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17"/>
          <p:cNvSpPr txBox="1">
            <a:spLocks noGrp="1"/>
          </p:cNvSpPr>
          <p:nvPr>
            <p:ph type="sldNum" idx="12"/>
          </p:nvPr>
        </p:nvSpPr>
        <p:spPr>
          <a:xfrm>
            <a:off x="11330665" y="6251679"/>
            <a:ext cx="731600" cy="5248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1pPr>
            <a:lvl2pPr marL="0" marR="0" lvl="1"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2pPr>
            <a:lvl3pPr marL="0" marR="0" lvl="2"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3pPr>
            <a:lvl4pPr marL="0" marR="0" lvl="3"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4pPr>
            <a:lvl5pPr marL="0" marR="0" lvl="4"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5pPr>
            <a:lvl6pPr marL="0" marR="0" lvl="5"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6pPr>
            <a:lvl7pPr marL="0" marR="0" lvl="6"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7pPr>
            <a:lvl8pPr marL="0" marR="0" lvl="7"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8pPr>
            <a:lvl9pPr marL="0" marR="0" lvl="8" indent="0" algn="r">
              <a:lnSpc>
                <a:spcPct val="100000"/>
              </a:lnSpc>
              <a:spcBef>
                <a:spcPts val="0"/>
              </a:spcBef>
              <a:spcAft>
                <a:spcPts val="0"/>
              </a:spcAft>
              <a:buClr>
                <a:srgbClr val="888A90"/>
              </a:buClr>
              <a:buSzPts val="900"/>
              <a:buFont typeface="Calibri"/>
              <a:buNone/>
              <a:defRPr sz="1200" b="0" i="0" u="none" strike="noStrike" cap="none">
                <a:solidFill>
                  <a:srgbClr val="888A9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9122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1B22-4E01-A04D-8B14-9AC1899FB204}"/>
              </a:ext>
            </a:extLst>
          </p:cNvPr>
          <p:cNvSpPr>
            <a:spLocks noGrp="1"/>
          </p:cNvSpPr>
          <p:nvPr>
            <p:ph type="title"/>
          </p:nvPr>
        </p:nvSpPr>
        <p:spPr>
          <a:xfrm>
            <a:off x="1265408" y="365125"/>
            <a:ext cx="10078452" cy="1325563"/>
          </a:xfrm>
        </p:spPr>
        <p:txBody>
          <a:bodyPr/>
          <a:lstStyle>
            <a:lvl1pPr>
              <a:defRPr>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FB73FFA-337A-A94C-8A21-91A39B12B1DC}"/>
              </a:ext>
            </a:extLst>
          </p:cNvPr>
          <p:cNvSpPr>
            <a:spLocks noGrp="1"/>
          </p:cNvSpPr>
          <p:nvPr>
            <p:ph idx="1"/>
          </p:nvPr>
        </p:nvSpPr>
        <p:spPr>
          <a:xfrm>
            <a:off x="1265408" y="1825625"/>
            <a:ext cx="10078452"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D05A3B-A50E-6B44-A17F-3773F382BEFB}"/>
              </a:ext>
            </a:extLst>
          </p:cNvPr>
          <p:cNvSpPr>
            <a:spLocks noGrp="1"/>
          </p:cNvSpPr>
          <p:nvPr>
            <p:ph type="dt" sz="half" idx="10"/>
          </p:nvPr>
        </p:nvSpPr>
        <p:spPr/>
        <p:txBody>
          <a:bodyPr/>
          <a:lstStyle/>
          <a:p>
            <a:fld id="{165E35F0-9587-BA40-9947-B6A2B749C072}" type="datetimeFigureOut">
              <a:rPr lang="en-US" smtClean="0">
                <a:solidFill>
                  <a:srgbClr val="091F40">
                    <a:tint val="75000"/>
                  </a:srgbClr>
                </a:solidFill>
              </a:rPr>
              <a:pPr/>
              <a:t>9/16/2022</a:t>
            </a:fld>
            <a:endParaRPr lang="en-US" dirty="0">
              <a:solidFill>
                <a:srgbClr val="091F40">
                  <a:tint val="75000"/>
                </a:srgbClr>
              </a:solidFill>
            </a:endParaRPr>
          </a:p>
        </p:txBody>
      </p:sp>
      <p:sp>
        <p:nvSpPr>
          <p:cNvPr id="6" name="Slide Number Placeholder 5">
            <a:extLst>
              <a:ext uri="{FF2B5EF4-FFF2-40B4-BE49-F238E27FC236}">
                <a16:creationId xmlns:a16="http://schemas.microsoft.com/office/drawing/2014/main" id="{45E7AE45-7980-FB41-A59F-FB4423E78803}"/>
              </a:ext>
            </a:extLst>
          </p:cNvPr>
          <p:cNvSpPr>
            <a:spLocks noGrp="1"/>
          </p:cNvSpPr>
          <p:nvPr>
            <p:ph type="sldNum" sz="quarter" idx="12"/>
          </p:nvPr>
        </p:nvSpPr>
        <p:spPr/>
        <p:txBody>
          <a:bodyPr/>
          <a:lstStyle/>
          <a:p>
            <a:fld id="{1C4E29F8-C80A-5C4D-871D-A8FC960C165D}"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3925516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2896-AA0C-E44E-B296-13F0FFA12DCD}"/>
              </a:ext>
            </a:extLst>
          </p:cNvPr>
          <p:cNvSpPr>
            <a:spLocks noGrp="1"/>
          </p:cNvSpPr>
          <p:nvPr>
            <p:ph type="title"/>
          </p:nvPr>
        </p:nvSpPr>
        <p:spPr>
          <a:xfrm>
            <a:off x="1265407" y="365125"/>
            <a:ext cx="10078453" cy="1325563"/>
          </a:xfrm>
        </p:spPr>
        <p:txBody>
          <a:bodyPr/>
          <a:lstStyle>
            <a:lvl1pPr algn="ctr">
              <a:defRPr>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A7ABD3B-40D9-F04D-8E26-1BCE115403A7}"/>
              </a:ext>
            </a:extLst>
          </p:cNvPr>
          <p:cNvSpPr>
            <a:spLocks noGrp="1"/>
          </p:cNvSpPr>
          <p:nvPr>
            <p:ph sz="half" idx="1"/>
          </p:nvPr>
        </p:nvSpPr>
        <p:spPr>
          <a:xfrm>
            <a:off x="1265407" y="1825625"/>
            <a:ext cx="4744454"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06E425D-79FF-F447-8F9F-A861F0957161}"/>
              </a:ext>
            </a:extLst>
          </p:cNvPr>
          <p:cNvSpPr>
            <a:spLocks noGrp="1"/>
          </p:cNvSpPr>
          <p:nvPr>
            <p:ph sz="half" idx="2"/>
          </p:nvPr>
        </p:nvSpPr>
        <p:spPr>
          <a:xfrm>
            <a:off x="6609346" y="1825625"/>
            <a:ext cx="4744454"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B9E39-4050-E94D-84EC-676660E78166}"/>
              </a:ext>
            </a:extLst>
          </p:cNvPr>
          <p:cNvSpPr>
            <a:spLocks noGrp="1"/>
          </p:cNvSpPr>
          <p:nvPr>
            <p:ph type="dt" sz="half" idx="10"/>
          </p:nvPr>
        </p:nvSpPr>
        <p:spPr/>
        <p:txBody>
          <a:bodyPr/>
          <a:lstStyle/>
          <a:p>
            <a:fld id="{165E35F0-9587-BA40-9947-B6A2B749C072}" type="datetimeFigureOut">
              <a:rPr lang="en-US" smtClean="0">
                <a:solidFill>
                  <a:srgbClr val="091F40">
                    <a:tint val="75000"/>
                  </a:srgbClr>
                </a:solidFill>
              </a:rPr>
              <a:pPr/>
              <a:t>9/16/2022</a:t>
            </a:fld>
            <a:endParaRPr lang="en-US" dirty="0">
              <a:solidFill>
                <a:srgbClr val="091F40">
                  <a:tint val="75000"/>
                </a:srgbClr>
              </a:solidFill>
            </a:endParaRPr>
          </a:p>
        </p:txBody>
      </p:sp>
      <p:sp>
        <p:nvSpPr>
          <p:cNvPr id="7" name="Slide Number Placeholder 6">
            <a:extLst>
              <a:ext uri="{FF2B5EF4-FFF2-40B4-BE49-F238E27FC236}">
                <a16:creationId xmlns:a16="http://schemas.microsoft.com/office/drawing/2014/main" id="{C44FD566-AD8F-F649-AE00-75E64202AC3D}"/>
              </a:ext>
            </a:extLst>
          </p:cNvPr>
          <p:cNvSpPr>
            <a:spLocks noGrp="1"/>
          </p:cNvSpPr>
          <p:nvPr>
            <p:ph type="sldNum" sz="quarter" idx="12"/>
          </p:nvPr>
        </p:nvSpPr>
        <p:spPr/>
        <p:txBody>
          <a:bodyPr/>
          <a:lstStyle/>
          <a:p>
            <a:fld id="{1C4E29F8-C80A-5C4D-871D-A8FC960C165D}"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4104340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8DC8-21CF-FA40-9F71-D72F0187784A}"/>
              </a:ext>
            </a:extLst>
          </p:cNvPr>
          <p:cNvSpPr>
            <a:spLocks noGrp="1"/>
          </p:cNvSpPr>
          <p:nvPr>
            <p:ph type="title"/>
          </p:nvPr>
        </p:nvSpPr>
        <p:spPr>
          <a:xfrm>
            <a:off x="1275347" y="457200"/>
            <a:ext cx="3496678"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07BC55E-7405-B04C-B54E-6BF7BBB28B28}"/>
              </a:ext>
            </a:extLst>
          </p:cNvPr>
          <p:cNvSpPr>
            <a:spLocks noGrp="1"/>
          </p:cNvSpPr>
          <p:nvPr>
            <p:ph type="pic" idx="1"/>
          </p:nvPr>
        </p:nvSpPr>
        <p:spPr>
          <a:xfrm>
            <a:off x="5866858" y="987425"/>
            <a:ext cx="548852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0D7CF8-8023-3F44-AFA2-91D355495094}"/>
              </a:ext>
            </a:extLst>
          </p:cNvPr>
          <p:cNvSpPr>
            <a:spLocks noGrp="1"/>
          </p:cNvSpPr>
          <p:nvPr>
            <p:ph type="body" sz="half" idx="2"/>
          </p:nvPr>
        </p:nvSpPr>
        <p:spPr>
          <a:xfrm>
            <a:off x="1275347" y="2057400"/>
            <a:ext cx="34966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3D449E-3480-F041-A91D-B1FBD78BF0BF}"/>
              </a:ext>
            </a:extLst>
          </p:cNvPr>
          <p:cNvSpPr>
            <a:spLocks noGrp="1"/>
          </p:cNvSpPr>
          <p:nvPr>
            <p:ph type="dt" sz="half" idx="10"/>
          </p:nvPr>
        </p:nvSpPr>
        <p:spPr/>
        <p:txBody>
          <a:bodyPr/>
          <a:lstStyle/>
          <a:p>
            <a:fld id="{165E35F0-9587-BA40-9947-B6A2B749C072}" type="datetimeFigureOut">
              <a:rPr lang="en-US" smtClean="0">
                <a:solidFill>
                  <a:srgbClr val="091F40">
                    <a:tint val="75000"/>
                  </a:srgbClr>
                </a:solidFill>
              </a:rPr>
              <a:pPr/>
              <a:t>9/16/2022</a:t>
            </a:fld>
            <a:endParaRPr lang="en-US" dirty="0">
              <a:solidFill>
                <a:srgbClr val="091F40">
                  <a:tint val="75000"/>
                </a:srgbClr>
              </a:solidFill>
            </a:endParaRPr>
          </a:p>
        </p:txBody>
      </p:sp>
      <p:sp>
        <p:nvSpPr>
          <p:cNvPr id="7" name="Slide Number Placeholder 6">
            <a:extLst>
              <a:ext uri="{FF2B5EF4-FFF2-40B4-BE49-F238E27FC236}">
                <a16:creationId xmlns:a16="http://schemas.microsoft.com/office/drawing/2014/main" id="{E06D90B1-199B-114B-AAE0-9AF1A4669082}"/>
              </a:ext>
            </a:extLst>
          </p:cNvPr>
          <p:cNvSpPr>
            <a:spLocks noGrp="1"/>
          </p:cNvSpPr>
          <p:nvPr>
            <p:ph type="sldNum" sz="quarter" idx="12"/>
          </p:nvPr>
        </p:nvSpPr>
        <p:spPr/>
        <p:txBody>
          <a:bodyPr/>
          <a:lstStyle/>
          <a:p>
            <a:fld id="{1C4E29F8-C80A-5C4D-871D-A8FC960C165D}"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3871433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6F6-2C48-264F-AD72-67CC39630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81319-4C08-294A-A3E5-45E3E8E57541}"/>
              </a:ext>
            </a:extLst>
          </p:cNvPr>
          <p:cNvSpPr>
            <a:spLocks noGrp="1"/>
          </p:cNvSpPr>
          <p:nvPr>
            <p:ph idx="1"/>
          </p:nvPr>
        </p:nvSpPr>
        <p:spPr>
          <a:xfrm>
            <a:off x="838200" y="2277979"/>
            <a:ext cx="10515600" cy="3898984"/>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8EE9B9-399E-0342-9B84-93FC23953E13}"/>
              </a:ext>
            </a:extLst>
          </p:cNvPr>
          <p:cNvSpPr>
            <a:spLocks noGrp="1"/>
          </p:cNvSpPr>
          <p:nvPr>
            <p:ph type="dt" sz="half" idx="10"/>
          </p:nvPr>
        </p:nvSpPr>
        <p:spPr/>
        <p:txBody>
          <a:bodyPr/>
          <a:lstStyle/>
          <a:p>
            <a:fld id="{C2FFEE5F-400D-EA4A-BFC3-882A96DE3C2B}" type="datetimeFigureOut">
              <a:rPr lang="en-US" smtClean="0">
                <a:solidFill>
                  <a:srgbClr val="091F40">
                    <a:tint val="75000"/>
                  </a:srgbClr>
                </a:solidFill>
              </a:rPr>
              <a:pPr/>
              <a:t>9/16/2022</a:t>
            </a:fld>
            <a:endParaRPr lang="en-US" dirty="0">
              <a:solidFill>
                <a:srgbClr val="091F40">
                  <a:tint val="75000"/>
                </a:srgbClr>
              </a:solidFill>
            </a:endParaRPr>
          </a:p>
        </p:txBody>
      </p:sp>
      <p:sp>
        <p:nvSpPr>
          <p:cNvPr id="6" name="Slide Number Placeholder 5">
            <a:extLst>
              <a:ext uri="{FF2B5EF4-FFF2-40B4-BE49-F238E27FC236}">
                <a16:creationId xmlns:a16="http://schemas.microsoft.com/office/drawing/2014/main" id="{53ADF764-AAA8-A64F-8B6D-752BB054FD5C}"/>
              </a:ext>
            </a:extLst>
          </p:cNvPr>
          <p:cNvSpPr>
            <a:spLocks noGrp="1"/>
          </p:cNvSpPr>
          <p:nvPr>
            <p:ph type="sldNum" sz="quarter" idx="12"/>
          </p:nvPr>
        </p:nvSpPr>
        <p:spPr/>
        <p:txBody>
          <a:bodyPr/>
          <a:lstStyle/>
          <a:p>
            <a:fld id="{7AFF7316-9A2B-4C44-86DB-CBCC00F89E6D}"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4165990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02E3-DA50-224C-89D6-2CFB7C856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E1C333-34F6-7B4F-89FA-BD322F11343E}"/>
              </a:ext>
            </a:extLst>
          </p:cNvPr>
          <p:cNvSpPr>
            <a:spLocks noGrp="1"/>
          </p:cNvSpPr>
          <p:nvPr>
            <p:ph sz="half" idx="1"/>
          </p:nvPr>
        </p:nvSpPr>
        <p:spPr>
          <a:xfrm>
            <a:off x="838200" y="2277979"/>
            <a:ext cx="5181600" cy="389898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8317D21-2954-FF48-8A39-53A1C43C3A13}"/>
              </a:ext>
            </a:extLst>
          </p:cNvPr>
          <p:cNvSpPr>
            <a:spLocks noGrp="1"/>
          </p:cNvSpPr>
          <p:nvPr>
            <p:ph sz="half" idx="2"/>
          </p:nvPr>
        </p:nvSpPr>
        <p:spPr>
          <a:xfrm>
            <a:off x="6172200" y="2277979"/>
            <a:ext cx="5181600" cy="389898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61EA5-D3D5-DD44-B693-97B696177E84}"/>
              </a:ext>
            </a:extLst>
          </p:cNvPr>
          <p:cNvSpPr>
            <a:spLocks noGrp="1"/>
          </p:cNvSpPr>
          <p:nvPr>
            <p:ph type="dt" sz="half" idx="10"/>
          </p:nvPr>
        </p:nvSpPr>
        <p:spPr/>
        <p:txBody>
          <a:bodyPr/>
          <a:lstStyle/>
          <a:p>
            <a:fld id="{C2FFEE5F-400D-EA4A-BFC3-882A96DE3C2B}" type="datetimeFigureOut">
              <a:rPr lang="en-US" smtClean="0">
                <a:solidFill>
                  <a:srgbClr val="091F40">
                    <a:tint val="75000"/>
                  </a:srgbClr>
                </a:solidFill>
              </a:rPr>
              <a:pPr/>
              <a:t>9/16/2022</a:t>
            </a:fld>
            <a:endParaRPr lang="en-US" dirty="0">
              <a:solidFill>
                <a:srgbClr val="091F40">
                  <a:tint val="75000"/>
                </a:srgbClr>
              </a:solidFill>
            </a:endParaRPr>
          </a:p>
        </p:txBody>
      </p:sp>
      <p:sp>
        <p:nvSpPr>
          <p:cNvPr id="7" name="Slide Number Placeholder 6">
            <a:extLst>
              <a:ext uri="{FF2B5EF4-FFF2-40B4-BE49-F238E27FC236}">
                <a16:creationId xmlns:a16="http://schemas.microsoft.com/office/drawing/2014/main" id="{3D0F52B0-4542-2842-AF3B-7D7DBA54C515}"/>
              </a:ext>
            </a:extLst>
          </p:cNvPr>
          <p:cNvSpPr>
            <a:spLocks noGrp="1"/>
          </p:cNvSpPr>
          <p:nvPr>
            <p:ph type="sldNum" sz="quarter" idx="12"/>
          </p:nvPr>
        </p:nvSpPr>
        <p:spPr/>
        <p:txBody>
          <a:bodyPr/>
          <a:lstStyle/>
          <a:p>
            <a:fld id="{7AFF7316-9A2B-4C44-86DB-CBCC00F89E6D}"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263125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3098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9C80-3379-E94F-88C8-F6163CD00857}"/>
              </a:ext>
            </a:extLst>
          </p:cNvPr>
          <p:cNvSpPr>
            <a:spLocks noGrp="1"/>
          </p:cNvSpPr>
          <p:nvPr>
            <p:ph type="title"/>
          </p:nvPr>
        </p:nvSpPr>
        <p:spPr>
          <a:xfrm>
            <a:off x="839788" y="22597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9F9A2-44FC-0B42-87D7-07CF2440E3DA}"/>
              </a:ext>
            </a:extLst>
          </p:cNvPr>
          <p:cNvSpPr>
            <a:spLocks noGrp="1"/>
          </p:cNvSpPr>
          <p:nvPr>
            <p:ph type="body" idx="1"/>
          </p:nvPr>
        </p:nvSpPr>
        <p:spPr>
          <a:xfrm>
            <a:off x="839788" y="2250658"/>
            <a:ext cx="5157787" cy="823912"/>
          </a:xfr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DD0D5D-AEFA-1A4F-AF7F-7FA7CDA93931}"/>
              </a:ext>
            </a:extLst>
          </p:cNvPr>
          <p:cNvSpPr>
            <a:spLocks noGrp="1"/>
          </p:cNvSpPr>
          <p:nvPr>
            <p:ph sz="half" idx="2"/>
          </p:nvPr>
        </p:nvSpPr>
        <p:spPr>
          <a:xfrm>
            <a:off x="839788" y="3074569"/>
            <a:ext cx="5157787" cy="311509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5C76F54-C85E-6C4A-BF10-F0F90AF5B1F9}"/>
              </a:ext>
            </a:extLst>
          </p:cNvPr>
          <p:cNvSpPr>
            <a:spLocks noGrp="1"/>
          </p:cNvSpPr>
          <p:nvPr>
            <p:ph type="body" sz="quarter" idx="3"/>
          </p:nvPr>
        </p:nvSpPr>
        <p:spPr>
          <a:xfrm>
            <a:off x="6172200" y="2250658"/>
            <a:ext cx="5183188" cy="823912"/>
          </a:xfr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F20C7E-5A0D-A14D-9C1C-78293B8226E3}"/>
              </a:ext>
            </a:extLst>
          </p:cNvPr>
          <p:cNvSpPr>
            <a:spLocks noGrp="1"/>
          </p:cNvSpPr>
          <p:nvPr>
            <p:ph sz="quarter" idx="4"/>
          </p:nvPr>
        </p:nvSpPr>
        <p:spPr>
          <a:xfrm>
            <a:off x="6172200" y="3074569"/>
            <a:ext cx="5183188" cy="311509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734CB-55F1-1244-A97A-D040C590686E}"/>
              </a:ext>
            </a:extLst>
          </p:cNvPr>
          <p:cNvSpPr>
            <a:spLocks noGrp="1"/>
          </p:cNvSpPr>
          <p:nvPr>
            <p:ph type="dt" sz="half" idx="10"/>
          </p:nvPr>
        </p:nvSpPr>
        <p:spPr/>
        <p:txBody>
          <a:bodyPr/>
          <a:lstStyle/>
          <a:p>
            <a:fld id="{C2FFEE5F-400D-EA4A-BFC3-882A96DE3C2B}" type="datetimeFigureOut">
              <a:rPr lang="en-US" smtClean="0">
                <a:solidFill>
                  <a:srgbClr val="091F40">
                    <a:tint val="75000"/>
                  </a:srgbClr>
                </a:solidFill>
              </a:rPr>
              <a:pPr/>
              <a:t>9/16/2022</a:t>
            </a:fld>
            <a:endParaRPr lang="en-US" dirty="0">
              <a:solidFill>
                <a:srgbClr val="091F40">
                  <a:tint val="75000"/>
                </a:srgbClr>
              </a:solidFill>
            </a:endParaRPr>
          </a:p>
        </p:txBody>
      </p:sp>
      <p:sp>
        <p:nvSpPr>
          <p:cNvPr id="9" name="Slide Number Placeholder 8">
            <a:extLst>
              <a:ext uri="{FF2B5EF4-FFF2-40B4-BE49-F238E27FC236}">
                <a16:creationId xmlns:a16="http://schemas.microsoft.com/office/drawing/2014/main" id="{29EAE5B5-7F37-9648-A741-A314D96CD9D4}"/>
              </a:ext>
            </a:extLst>
          </p:cNvPr>
          <p:cNvSpPr>
            <a:spLocks noGrp="1"/>
          </p:cNvSpPr>
          <p:nvPr>
            <p:ph type="sldNum" sz="quarter" idx="12"/>
          </p:nvPr>
        </p:nvSpPr>
        <p:spPr/>
        <p:txBody>
          <a:bodyPr/>
          <a:lstStyle/>
          <a:p>
            <a:fld id="{7AFF7316-9A2B-4C44-86DB-CBCC00F89E6D}"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3987235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3E477-8E05-FD4B-A745-F877B2DEBABB}"/>
              </a:ext>
            </a:extLst>
          </p:cNvPr>
          <p:cNvSpPr>
            <a:spLocks noGrp="1"/>
          </p:cNvSpPr>
          <p:nvPr>
            <p:ph type="title"/>
          </p:nvPr>
        </p:nvSpPr>
        <p:spPr>
          <a:xfrm>
            <a:off x="2903621" y="2266115"/>
            <a:ext cx="8871284" cy="1936917"/>
          </a:xfrm>
        </p:spPr>
        <p:txBody>
          <a:bodyPr/>
          <a:lstStyle>
            <a:lvl1pPr algn="l">
              <a:defRPr b="1" i="0">
                <a:solidFill>
                  <a:schemeClr val="tx1"/>
                </a:solidFill>
                <a:latin typeface="Cambria" panose="02040503050406030204" pitchFamily="18"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D7DD584B-D2ED-0F46-B07F-593CF157D874}"/>
              </a:ext>
            </a:extLst>
          </p:cNvPr>
          <p:cNvSpPr>
            <a:spLocks noGrp="1"/>
          </p:cNvSpPr>
          <p:nvPr>
            <p:ph type="sldNum" sz="quarter" idx="12"/>
          </p:nvPr>
        </p:nvSpPr>
        <p:spPr>
          <a:xfrm>
            <a:off x="9031705" y="6406046"/>
            <a:ext cx="2743200" cy="365125"/>
          </a:xfrm>
        </p:spPr>
        <p:txBody>
          <a:bodyPr/>
          <a:lstStyle/>
          <a:p>
            <a:fld id="{9E5A588C-C976-8B44-9F99-7FEDC967D892}" type="slidenum">
              <a:rPr lang="en-US" smtClean="0">
                <a:solidFill>
                  <a:srgbClr val="091F40">
                    <a:tint val="75000"/>
                  </a:srgbClr>
                </a:solidFill>
              </a:rPr>
              <a:pPr/>
              <a:t>‹#›</a:t>
            </a:fld>
            <a:endParaRPr lang="en-US" dirty="0">
              <a:solidFill>
                <a:srgbClr val="091F40">
                  <a:tint val="75000"/>
                </a:srgbClr>
              </a:solidFill>
            </a:endParaRPr>
          </a:p>
        </p:txBody>
      </p:sp>
    </p:spTree>
    <p:extLst>
      <p:ext uri="{BB962C8B-B14F-4D97-AF65-F5344CB8AC3E}">
        <p14:creationId xmlns:p14="http://schemas.microsoft.com/office/powerpoint/2010/main" val="1551885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653963"/>
            <a:ext cx="12192000" cy="1071727"/>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7" name="Rectangle 6"/>
          <p:cNvSpPr/>
          <p:nvPr userDrawn="1"/>
        </p:nvSpPr>
        <p:spPr>
          <a:xfrm>
            <a:off x="414792" y="2"/>
            <a:ext cx="11777208" cy="550067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8" name="Rectangle 7"/>
          <p:cNvSpPr/>
          <p:nvPr userDrawn="1"/>
        </p:nvSpPr>
        <p:spPr>
          <a:xfrm>
            <a:off x="0" y="2"/>
            <a:ext cx="414792" cy="5500679"/>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9" name="Rectangle 8"/>
          <p:cNvSpPr/>
          <p:nvPr userDrawn="1"/>
        </p:nvSpPr>
        <p:spPr>
          <a:xfrm>
            <a:off x="2434894" y="2607565"/>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userDrawn="1">
            <p:ph type="ctrTitle"/>
          </p:nvPr>
        </p:nvSpPr>
        <p:spPr>
          <a:xfrm>
            <a:off x="1710939" y="227361"/>
            <a:ext cx="10235443" cy="552283"/>
          </a:xfrm>
          <a:prstGeom prst="rect">
            <a:avLst/>
          </a:prstGeom>
        </p:spPr>
        <p:txBody>
          <a:bodyPr>
            <a:normAutofit/>
          </a:bodyPr>
          <a:lstStyle>
            <a:lvl1pPr algn="r">
              <a:defRPr sz="48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42" y="5769643"/>
            <a:ext cx="3788833" cy="825500"/>
          </a:xfrm>
        </p:spPr>
        <p:txBody>
          <a:bodyPr anchor="ctr">
            <a:normAutofit/>
          </a:bodyPr>
          <a:lstStyle>
            <a:lvl1pPr marL="0" indent="0">
              <a:buNone/>
              <a:defRPr sz="240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2434895" y="2607563"/>
            <a:ext cx="9511485" cy="2600047"/>
          </a:xfrm>
        </p:spPr>
        <p:txBody>
          <a:bodyPr anchor="ctr">
            <a:normAutofit/>
          </a:bodyPr>
          <a:lstStyle>
            <a:lvl1pPr marL="0" indent="0" algn="r">
              <a:buNone/>
              <a:defRPr sz="2933">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grpSp>
        <p:nvGrpSpPr>
          <p:cNvPr id="15" name="Group 14"/>
          <p:cNvGrpSpPr/>
          <p:nvPr userDrawn="1"/>
        </p:nvGrpSpPr>
        <p:grpSpPr>
          <a:xfrm>
            <a:off x="8940800" y="5726379"/>
            <a:ext cx="3005579" cy="927223"/>
            <a:chOff x="5991773" y="5731961"/>
            <a:chExt cx="2968012" cy="915633"/>
          </a:xfrm>
        </p:grpSpPr>
        <p:pic>
          <p:nvPicPr>
            <p:cNvPr id="16" name="Picture 1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600" y="5891367"/>
              <a:ext cx="1873185" cy="666470"/>
            </a:xfrm>
            <a:prstGeom prst="rect">
              <a:avLst/>
            </a:prstGeom>
          </p:spPr>
        </p:pic>
        <p:pic>
          <p:nvPicPr>
            <p:cNvPr id="18" name="Picture 17" descr="HHS-Logo-camera-ready.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24425734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7"/>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988994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4658"/>
            <a:ext cx="10363200" cy="972967"/>
          </a:xfrm>
        </p:spPr>
        <p:txBody>
          <a:bodyPr/>
          <a:lstStyle>
            <a:lvl1pPr>
              <a:defRPr>
                <a:solidFill>
                  <a:schemeClr val="tx1"/>
                </a:solidFill>
              </a:defRPr>
            </a:lvl1pPr>
          </a:lstStyle>
          <a:p>
            <a:r>
              <a:rPr lang="en-US" dirty="0"/>
              <a:t>Click to edit Master title style</a:t>
            </a:r>
          </a:p>
        </p:txBody>
      </p:sp>
      <p:pic>
        <p:nvPicPr>
          <p:cNvPr id="6" name="Picture 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4244077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687"/>
            <a:ext cx="5384800" cy="486347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687"/>
            <a:ext cx="5384800" cy="486347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4094358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2" y="126268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1970843"/>
            <a:ext cx="5389033"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pic>
        <p:nvPicPr>
          <p:cNvPr id="9" name="Picture 8"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476678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1" y="767950"/>
            <a:ext cx="12191999" cy="5358215"/>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800221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pic>
        <p:nvPicPr>
          <p:cNvPr id="5" name="Picture 4"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728831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39"/>
            <a:ext cx="6815667" cy="539432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603" y="731836"/>
            <a:ext cx="4011084" cy="703264"/>
          </a:xfrm>
        </p:spPr>
        <p:txBody>
          <a:bodyPr anchor="ctr">
            <a:normAutofit/>
          </a:bodyPr>
          <a:lstStyle>
            <a:lvl1pPr marL="0" indent="0">
              <a:buNone/>
              <a:defRPr sz="2667" b="1"/>
            </a:lvl1pPr>
          </a:lstStyle>
          <a:p>
            <a:pPr lvl="0"/>
            <a:endParaRPr lang="en-US" dirty="0"/>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pic>
        <p:nvPicPr>
          <p:cNvPr id="8" name="Picture 7"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00857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4134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767949"/>
            <a:ext cx="7315200" cy="395962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2389717" y="4727575"/>
            <a:ext cx="7315200" cy="639764"/>
          </a:xfrm>
        </p:spPr>
        <p:txBody>
          <a:bodyPr anchor="ctr">
            <a:normAutofit/>
          </a:bodyPr>
          <a:lstStyle>
            <a:lvl1pPr marL="0" indent="0">
              <a:buNone/>
              <a:defRPr sz="2667" b="1"/>
            </a:lvl1pPr>
          </a:lstStyle>
          <a:p>
            <a:pPr lvl="0"/>
            <a:endParaRPr lang="en-US" dirty="0"/>
          </a:p>
        </p:txBody>
      </p:sp>
      <p:pic>
        <p:nvPicPr>
          <p:cNvPr id="8" name="Picture 7"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075425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262687"/>
            <a:ext cx="109728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905640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609600" y="1262687"/>
            <a:ext cx="80264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7779065" y="2322829"/>
            <a:ext cx="4863479" cy="2743196"/>
          </a:xfrm>
        </p:spPr>
        <p:txBody>
          <a:bodyPr/>
          <a:lstStyle>
            <a:lvl1pPr marL="0" indent="0">
              <a:buNone/>
              <a:defRPr/>
            </a:lvl1pPr>
          </a:lstStyle>
          <a:p>
            <a:pPr lvl="0"/>
            <a:endParaRPr lang="en-US" dirty="0"/>
          </a:p>
        </p:txBody>
      </p:sp>
      <p:pic>
        <p:nvPicPr>
          <p:cNvPr id="7" name="Picture 6" descr="12652_SAMHSA_LogoRedesign_FIN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40501419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A1720-02F3-46D5-91D9-004D8178A80E}"/>
              </a:ext>
            </a:extLst>
          </p:cNvPr>
          <p:cNvSpPr txBox="1"/>
          <p:nvPr userDrawn="1"/>
        </p:nvSpPr>
        <p:spPr>
          <a:xfrm>
            <a:off x="609600" y="1334891"/>
            <a:ext cx="10972800" cy="4709174"/>
          </a:xfrm>
          <a:prstGeom prst="rect">
            <a:avLst/>
          </a:prstGeom>
          <a:noFill/>
        </p:spPr>
        <p:txBody>
          <a:bodyPr wrap="square" rtlCol="0">
            <a:spAutoFit/>
          </a:bodyPr>
          <a:lstStyle/>
          <a:p>
            <a:pPr algn="ctr"/>
            <a:r>
              <a:rPr lang="en-US" sz="3467" dirty="0">
                <a:solidFill>
                  <a:prstClr val="black"/>
                </a:solidFill>
              </a:rPr>
              <a:t>SAMHSA’s mission is to reduce the impact of substance abuse and mental illness on America’s communities.</a:t>
            </a:r>
          </a:p>
          <a:p>
            <a:r>
              <a:rPr lang="en-US" sz="2400" dirty="0">
                <a:solidFill>
                  <a:prstClr val="black"/>
                </a:solidFill>
              </a:rPr>
              <a:t>                  </a:t>
            </a:r>
          </a:p>
          <a:p>
            <a:pPr algn="ctr"/>
            <a:endParaRPr lang="en-US" sz="2400" dirty="0">
              <a:solidFill>
                <a:prstClr val="black"/>
              </a:solidFill>
            </a:endParaRPr>
          </a:p>
          <a:p>
            <a:endParaRPr lang="en-US" sz="1867" dirty="0">
              <a:solidFill>
                <a:prstClr val="black"/>
              </a:solidFill>
            </a:endParaRPr>
          </a:p>
          <a:p>
            <a:endParaRPr lang="en-US" sz="1867" dirty="0">
              <a:solidFill>
                <a:prstClr val="black"/>
              </a:solidFill>
            </a:endParaRPr>
          </a:p>
          <a:p>
            <a:pPr algn="ctr">
              <a:spcBef>
                <a:spcPts val="3200"/>
              </a:spcBef>
            </a:pPr>
            <a:r>
              <a:rPr lang="en-US" sz="5333" dirty="0">
                <a:solidFill>
                  <a:prstClr val="black"/>
                </a:solidFill>
              </a:rPr>
              <a:t>www.samhsa.gov</a:t>
            </a:r>
          </a:p>
          <a:p>
            <a:pPr algn="ctr">
              <a:spcBef>
                <a:spcPts val="4000"/>
              </a:spcBef>
            </a:pPr>
            <a:r>
              <a:rPr lang="en-US" sz="3200" dirty="0">
                <a:solidFill>
                  <a:prstClr val="black"/>
                </a:solidFill>
              </a:rPr>
              <a:t>1-877-SAMHSA-7 (1-877-726-4727) ● 1-800-487-4889 (TDD)</a:t>
            </a:r>
          </a:p>
        </p:txBody>
      </p:sp>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7" name="Text Placeholder 15">
            <a:extLst>
              <a:ext uri="{FF2B5EF4-FFF2-40B4-BE49-F238E27FC236}">
                <a16:creationId xmlns:a16="http://schemas.microsoft.com/office/drawing/2014/main" id="{69091E6D-2812-48AA-839F-22FB3CC77F13}"/>
              </a:ext>
            </a:extLst>
          </p:cNvPr>
          <p:cNvSpPr>
            <a:spLocks noGrp="1"/>
          </p:cNvSpPr>
          <p:nvPr>
            <p:ph type="body" sz="quarter" idx="11"/>
          </p:nvPr>
        </p:nvSpPr>
        <p:spPr>
          <a:xfrm>
            <a:off x="609600" y="2571890"/>
            <a:ext cx="10972800" cy="1601868"/>
          </a:xfrm>
        </p:spPr>
        <p:txBody>
          <a:bodyPr/>
          <a:lstStyle>
            <a:lvl1pPr marL="0" indent="0" algn="ctr">
              <a:buNone/>
              <a:defRPr sz="2667">
                <a:solidFill>
                  <a:schemeClr val="tx1"/>
                </a:solidFill>
              </a:defRPr>
            </a:lvl1pPr>
            <a:lvl2pPr marL="609585" indent="0">
              <a:buNone/>
              <a:defRPr/>
            </a:lvl2pPr>
          </a:lstStyle>
          <a:p>
            <a:pPr lvl="0"/>
            <a:endParaRPr lang="en-US" dirty="0"/>
          </a:p>
        </p:txBody>
      </p:sp>
    </p:spTree>
    <p:extLst>
      <p:ext uri="{BB962C8B-B14F-4D97-AF65-F5344CB8AC3E}">
        <p14:creationId xmlns:p14="http://schemas.microsoft.com/office/powerpoint/2010/main" val="2281679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9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887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222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448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jpg"/><Relationship Id="rId5" Type="http://schemas.openxmlformats.org/officeDocument/2006/relationships/theme" Target="../theme/theme7.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8.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9/16/2022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63788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9/16/2022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314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CB3E9-A3DC-994B-8688-7ABBDE0CB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66F3B-DCD3-094A-8875-30C4F6C96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3FFD2-ABA6-DA42-A579-8854C66E2F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8DD6D29-23BB-BF43-8EB0-CB379C9909A4}" type="datetimeFigureOut">
              <a:rPr lang="en-US" smtClean="0">
                <a:solidFill>
                  <a:srgbClr val="091F40">
                    <a:tint val="75000"/>
                  </a:srgbClr>
                </a:solidFill>
              </a:rPr>
              <a:pPr defTabSz="914400"/>
              <a:t>9/16/2022</a:t>
            </a:fld>
            <a:endParaRPr lang="en-US">
              <a:solidFill>
                <a:srgbClr val="091F40">
                  <a:tint val="75000"/>
                </a:srgbClr>
              </a:solidFill>
            </a:endParaRPr>
          </a:p>
        </p:txBody>
      </p:sp>
      <p:sp>
        <p:nvSpPr>
          <p:cNvPr id="5" name="Footer Placeholder 4">
            <a:extLst>
              <a:ext uri="{FF2B5EF4-FFF2-40B4-BE49-F238E27FC236}">
                <a16:creationId xmlns:a16="http://schemas.microsoft.com/office/drawing/2014/main" id="{7E9C7D49-9A30-AF42-AB6A-43F97B589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srgbClr val="091F40">
                  <a:tint val="75000"/>
                </a:srgbClr>
              </a:solidFill>
            </a:endParaRPr>
          </a:p>
        </p:txBody>
      </p:sp>
      <p:sp>
        <p:nvSpPr>
          <p:cNvPr id="6" name="Slide Number Placeholder 5">
            <a:extLst>
              <a:ext uri="{FF2B5EF4-FFF2-40B4-BE49-F238E27FC236}">
                <a16:creationId xmlns:a16="http://schemas.microsoft.com/office/drawing/2014/main" id="{B9293B30-6B77-4D48-A59F-072205F93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E5A588C-C976-8B44-9F99-7FEDC967D892}" type="slidenum">
              <a:rPr lang="en-US" smtClean="0">
                <a:solidFill>
                  <a:srgbClr val="091F40">
                    <a:tint val="75000"/>
                  </a:srgbClr>
                </a:solidFill>
              </a:rPr>
              <a:pPr defTabSz="914400"/>
              <a:t>‹#›</a:t>
            </a:fld>
            <a:endParaRPr lang="en-US">
              <a:solidFill>
                <a:srgbClr val="091F40">
                  <a:tint val="75000"/>
                </a:srgbClr>
              </a:solidFill>
            </a:endParaRPr>
          </a:p>
        </p:txBody>
      </p:sp>
    </p:spTree>
    <p:extLst>
      <p:ext uri="{BB962C8B-B14F-4D97-AF65-F5344CB8AC3E}">
        <p14:creationId xmlns:p14="http://schemas.microsoft.com/office/powerpoint/2010/main" val="35324444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49EFA-2B82-3B47-BE40-56BCE625A8BB}"/>
              </a:ext>
            </a:extLst>
          </p:cNvPr>
          <p:cNvSpPr>
            <a:spLocks noGrp="1"/>
          </p:cNvSpPr>
          <p:nvPr>
            <p:ph type="title"/>
          </p:nvPr>
        </p:nvSpPr>
        <p:spPr>
          <a:xfrm>
            <a:off x="838200" y="22597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824142-8B18-774D-9703-6663273D0001}"/>
              </a:ext>
            </a:extLst>
          </p:cNvPr>
          <p:cNvSpPr>
            <a:spLocks noGrp="1"/>
          </p:cNvSpPr>
          <p:nvPr>
            <p:ph type="body" idx="1"/>
          </p:nvPr>
        </p:nvSpPr>
        <p:spPr>
          <a:xfrm>
            <a:off x="838200" y="2246243"/>
            <a:ext cx="10515600" cy="39307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0927A6-DF81-9E4A-912D-7D3E0B17F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2FFEE5F-400D-EA4A-BFC3-882A96DE3C2B}" type="datetimeFigureOut">
              <a:rPr lang="en-US" smtClean="0">
                <a:solidFill>
                  <a:srgbClr val="091F40">
                    <a:tint val="75000"/>
                  </a:srgbClr>
                </a:solidFill>
              </a:rPr>
              <a:pPr defTabSz="914400"/>
              <a:t>9/16/2022</a:t>
            </a:fld>
            <a:endParaRPr lang="en-US">
              <a:solidFill>
                <a:srgbClr val="091F40">
                  <a:tint val="75000"/>
                </a:srgbClr>
              </a:solidFill>
            </a:endParaRPr>
          </a:p>
        </p:txBody>
      </p:sp>
      <p:sp>
        <p:nvSpPr>
          <p:cNvPr id="6" name="Slide Number Placeholder 5">
            <a:extLst>
              <a:ext uri="{FF2B5EF4-FFF2-40B4-BE49-F238E27FC236}">
                <a16:creationId xmlns:a16="http://schemas.microsoft.com/office/drawing/2014/main" id="{AF9A2E90-E134-444B-A457-9F00E0061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AFF7316-9A2B-4C44-86DB-CBCC00F89E6D}" type="slidenum">
              <a:rPr lang="en-US" smtClean="0">
                <a:solidFill>
                  <a:srgbClr val="091F40">
                    <a:tint val="75000"/>
                  </a:srgbClr>
                </a:solidFill>
              </a:rPr>
              <a:pPr defTabSz="914400"/>
              <a:t>‹#›</a:t>
            </a:fld>
            <a:endParaRPr lang="en-US">
              <a:solidFill>
                <a:srgbClr val="091F40">
                  <a:tint val="75000"/>
                </a:srgbClr>
              </a:solidFill>
            </a:endParaRPr>
          </a:p>
        </p:txBody>
      </p:sp>
    </p:spTree>
    <p:extLst>
      <p:ext uri="{BB962C8B-B14F-4D97-AF65-F5344CB8AC3E}">
        <p14:creationId xmlns:p14="http://schemas.microsoft.com/office/powerpoint/2010/main" val="185281714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ctr" defTabSz="914400" rtl="0" eaLnBrk="1" latinLnBrk="0" hangingPunct="1">
        <a:lnSpc>
          <a:spcPct val="90000"/>
        </a:lnSpc>
        <a:spcBef>
          <a:spcPct val="0"/>
        </a:spcBef>
        <a:buNone/>
        <a:defRPr sz="4400" b="1" i="0" kern="1200">
          <a:solidFill>
            <a:schemeClr val="bg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8CC4B-F05D-6A4E-A5E0-177A063F38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420372-341A-0240-BC73-759D9FA554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BE2BB-DD6E-2742-B7FB-92CF8BC9E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541FA20-0425-8342-9419-E8851944E6E4}" type="datetimeFigureOut">
              <a:rPr lang="en-US" smtClean="0">
                <a:solidFill>
                  <a:srgbClr val="091F40">
                    <a:tint val="75000"/>
                  </a:srgbClr>
                </a:solidFill>
              </a:rPr>
              <a:pPr defTabSz="914400"/>
              <a:t>9/16/2022</a:t>
            </a:fld>
            <a:endParaRPr lang="en-US">
              <a:solidFill>
                <a:srgbClr val="091F40">
                  <a:tint val="75000"/>
                </a:srgbClr>
              </a:solidFill>
            </a:endParaRPr>
          </a:p>
        </p:txBody>
      </p:sp>
      <p:sp>
        <p:nvSpPr>
          <p:cNvPr id="6" name="Slide Number Placeholder 5">
            <a:extLst>
              <a:ext uri="{FF2B5EF4-FFF2-40B4-BE49-F238E27FC236}">
                <a16:creationId xmlns:a16="http://schemas.microsoft.com/office/drawing/2014/main" id="{870BB87C-1071-DC47-A93C-9057A6B4F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ABDE355-DC5F-A643-9982-DD2377652D7E}" type="slidenum">
              <a:rPr lang="en-US" smtClean="0">
                <a:solidFill>
                  <a:srgbClr val="091F40">
                    <a:tint val="75000"/>
                  </a:srgbClr>
                </a:solidFill>
              </a:rPr>
              <a:pPr defTabSz="914400"/>
              <a:t>‹#›</a:t>
            </a:fld>
            <a:endParaRPr lang="en-US">
              <a:solidFill>
                <a:srgbClr val="091F40">
                  <a:tint val="75000"/>
                </a:srgbClr>
              </a:solidFill>
            </a:endParaRPr>
          </a:p>
        </p:txBody>
      </p:sp>
    </p:spTree>
    <p:extLst>
      <p:ext uri="{BB962C8B-B14F-4D97-AF65-F5344CB8AC3E}">
        <p14:creationId xmlns:p14="http://schemas.microsoft.com/office/powerpoint/2010/main" val="420437449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FECC6-65CE-F04F-A641-04E848E5D5C6}"/>
              </a:ext>
            </a:extLst>
          </p:cNvPr>
          <p:cNvSpPr>
            <a:spLocks noGrp="1"/>
          </p:cNvSpPr>
          <p:nvPr>
            <p:ph type="title"/>
          </p:nvPr>
        </p:nvSpPr>
        <p:spPr>
          <a:xfrm>
            <a:off x="1272208" y="365125"/>
            <a:ext cx="1010147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E5D605-30D1-CD43-8F66-FBE0805326C3}"/>
              </a:ext>
            </a:extLst>
          </p:cNvPr>
          <p:cNvSpPr>
            <a:spLocks noGrp="1"/>
          </p:cNvSpPr>
          <p:nvPr>
            <p:ph type="body" idx="1"/>
          </p:nvPr>
        </p:nvSpPr>
        <p:spPr>
          <a:xfrm>
            <a:off x="1272208" y="1825625"/>
            <a:ext cx="1008159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595642-E200-054A-B651-19100954A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65E35F0-9587-BA40-9947-B6A2B749C072}" type="datetimeFigureOut">
              <a:rPr lang="en-US" smtClean="0">
                <a:solidFill>
                  <a:srgbClr val="091F40">
                    <a:tint val="75000"/>
                  </a:srgbClr>
                </a:solidFill>
              </a:rPr>
              <a:pPr defTabSz="914400"/>
              <a:t>9/16/2022</a:t>
            </a:fld>
            <a:endParaRPr lang="en-US" dirty="0">
              <a:solidFill>
                <a:srgbClr val="091F40">
                  <a:tint val="75000"/>
                </a:srgbClr>
              </a:solidFill>
            </a:endParaRPr>
          </a:p>
        </p:txBody>
      </p:sp>
      <p:sp>
        <p:nvSpPr>
          <p:cNvPr id="6" name="Slide Number Placeholder 5">
            <a:extLst>
              <a:ext uri="{FF2B5EF4-FFF2-40B4-BE49-F238E27FC236}">
                <a16:creationId xmlns:a16="http://schemas.microsoft.com/office/drawing/2014/main" id="{FECD12DF-9220-DC4A-8484-56712BB69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C4E29F8-C80A-5C4D-871D-A8FC960C165D}" type="slidenum">
              <a:rPr lang="en-US" smtClean="0">
                <a:solidFill>
                  <a:srgbClr val="091F40">
                    <a:tint val="75000"/>
                  </a:srgbClr>
                </a:solidFill>
              </a:rPr>
              <a:pPr defTabSz="914400"/>
              <a:t>‹#›</a:t>
            </a:fld>
            <a:endParaRPr lang="en-US" dirty="0">
              <a:solidFill>
                <a:srgbClr val="091F40">
                  <a:tint val="75000"/>
                </a:srgbClr>
              </a:solidFill>
            </a:endParaRPr>
          </a:p>
        </p:txBody>
      </p:sp>
    </p:spTree>
    <p:extLst>
      <p:ext uri="{BB962C8B-B14F-4D97-AF65-F5344CB8AC3E}">
        <p14:creationId xmlns:p14="http://schemas.microsoft.com/office/powerpoint/2010/main" val="39900282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49EFA-2B82-3B47-BE40-56BCE625A8BB}"/>
              </a:ext>
            </a:extLst>
          </p:cNvPr>
          <p:cNvSpPr>
            <a:spLocks noGrp="1"/>
          </p:cNvSpPr>
          <p:nvPr>
            <p:ph type="title"/>
          </p:nvPr>
        </p:nvSpPr>
        <p:spPr>
          <a:xfrm>
            <a:off x="838200" y="22597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824142-8B18-774D-9703-6663273D0001}"/>
              </a:ext>
            </a:extLst>
          </p:cNvPr>
          <p:cNvSpPr>
            <a:spLocks noGrp="1"/>
          </p:cNvSpPr>
          <p:nvPr>
            <p:ph type="body" idx="1"/>
          </p:nvPr>
        </p:nvSpPr>
        <p:spPr>
          <a:xfrm>
            <a:off x="838200" y="2246243"/>
            <a:ext cx="10515600" cy="39307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0927A6-DF81-9E4A-912D-7D3E0B17F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2FFEE5F-400D-EA4A-BFC3-882A96DE3C2B}" type="datetimeFigureOut">
              <a:rPr lang="en-US" smtClean="0">
                <a:solidFill>
                  <a:srgbClr val="091F40">
                    <a:tint val="75000"/>
                  </a:srgbClr>
                </a:solidFill>
              </a:rPr>
              <a:pPr defTabSz="914400"/>
              <a:t>9/16/2022</a:t>
            </a:fld>
            <a:endParaRPr lang="en-US" dirty="0">
              <a:solidFill>
                <a:srgbClr val="091F40">
                  <a:tint val="75000"/>
                </a:srgbClr>
              </a:solidFill>
            </a:endParaRPr>
          </a:p>
        </p:txBody>
      </p:sp>
      <p:sp>
        <p:nvSpPr>
          <p:cNvPr id="6" name="Slide Number Placeholder 5">
            <a:extLst>
              <a:ext uri="{FF2B5EF4-FFF2-40B4-BE49-F238E27FC236}">
                <a16:creationId xmlns:a16="http://schemas.microsoft.com/office/drawing/2014/main" id="{AF9A2E90-E134-444B-A457-9F00E0061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AFF7316-9A2B-4C44-86DB-CBCC00F89E6D}" type="slidenum">
              <a:rPr lang="en-US" smtClean="0">
                <a:solidFill>
                  <a:srgbClr val="091F40">
                    <a:tint val="75000"/>
                  </a:srgbClr>
                </a:solidFill>
              </a:rPr>
              <a:pPr defTabSz="914400"/>
              <a:t>‹#›</a:t>
            </a:fld>
            <a:endParaRPr lang="en-US" dirty="0">
              <a:solidFill>
                <a:srgbClr val="091F40">
                  <a:tint val="75000"/>
                </a:srgbClr>
              </a:solidFill>
            </a:endParaRPr>
          </a:p>
        </p:txBody>
      </p:sp>
    </p:spTree>
    <p:extLst>
      <p:ext uri="{BB962C8B-B14F-4D97-AF65-F5344CB8AC3E}">
        <p14:creationId xmlns:p14="http://schemas.microsoft.com/office/powerpoint/2010/main" val="169592857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ctr" defTabSz="914400" rtl="0" eaLnBrk="1" latinLnBrk="0" hangingPunct="1">
        <a:lnSpc>
          <a:spcPct val="90000"/>
        </a:lnSpc>
        <a:spcBef>
          <a:spcPct val="0"/>
        </a:spcBef>
        <a:buNone/>
        <a:defRPr sz="4400" b="1" i="0" kern="1200">
          <a:solidFill>
            <a:schemeClr val="bg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2"/>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3" name="Text Placeholder 2"/>
          <p:cNvSpPr>
            <a:spLocks noGrp="1"/>
          </p:cNvSpPr>
          <p:nvPr>
            <p:ph type="body" idx="1"/>
          </p:nvPr>
        </p:nvSpPr>
        <p:spPr>
          <a:xfrm>
            <a:off x="609600" y="1262687"/>
            <a:ext cx="10972800" cy="4863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56351"/>
            <a:ext cx="2743200" cy="365125"/>
          </a:xfrm>
          <a:prstGeom prst="rect">
            <a:avLst/>
          </a:prstGeom>
        </p:spPr>
        <p:txBody>
          <a:bodyPr vert="horz" lIns="91440" tIns="45720" rIns="91440" bIns="45720" rtlCol="0" anchor="ctr"/>
          <a:lstStyle>
            <a:lvl1pPr algn="l">
              <a:defRPr sz="1867" b="1">
                <a:solidFill>
                  <a:schemeClr val="tx1">
                    <a:tint val="75000"/>
                  </a:schemeClr>
                </a:solidFill>
              </a:defRPr>
            </a:lvl1pPr>
          </a:lstStyle>
          <a:p>
            <a:fld id="{D07D4089-40B5-457D-927F-16367A53BB79}" type="slidenum">
              <a:rPr lang="en-US" smtClean="0">
                <a:solidFill>
                  <a:prstClr val="black">
                    <a:tint val="75000"/>
                  </a:prstClr>
                </a:solidFill>
              </a:rPr>
              <a:pPr/>
              <a:t>‹#›</a:t>
            </a:fld>
            <a:endParaRPr lang="en-US" dirty="0">
              <a:solidFill>
                <a:prstClr val="black">
                  <a:tint val="75000"/>
                </a:prstClr>
              </a:solidFill>
            </a:endParaRPr>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06"/>
            <a:ext cx="11159059" cy="63300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997340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l" defTabSz="609585" rtl="0" eaLnBrk="1" latinLnBrk="0" hangingPunct="1">
        <a:spcBef>
          <a:spcPct val="0"/>
        </a:spcBef>
        <a:buNone/>
        <a:defRPr sz="4267"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8.jfif"/><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emf"/><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hyperlink" Target="https://tinyurl.com/ocpssupports" TargetMode="External"/><Relationship Id="rId2" Type="http://schemas.openxmlformats.org/officeDocument/2006/relationships/hyperlink" Target="mailto:helphomeless@ocps.net" TargetMode="External"/><Relationship Id="rId1" Type="http://schemas.openxmlformats.org/officeDocument/2006/relationships/slideLayout" Target="../slideLayouts/slideLayout25.xml"/><Relationship Id="rId5" Type="http://schemas.openxmlformats.org/officeDocument/2006/relationships/hyperlink" Target="https://www.foundationforocps.org/p/20/donate#.YDMAe-hKjIU" TargetMode="External"/><Relationship Id="rId4" Type="http://schemas.openxmlformats.org/officeDocument/2006/relationships/hyperlink" Target="https://www.youtube.com/watch?v=GT9yEfi_fcw&amp;t=16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HELPHOMELESS@OCPS.NET" TargetMode="Externa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hyperlink" Target="mailto:CCANTIN@CFCHS.ORG" TargetMode="Externa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hyperlink" Target="https://www.nhc.noaa.gov/"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4.jpg"/><Relationship Id="rId5" Type="http://schemas.openxmlformats.org/officeDocument/2006/relationships/hyperlink" Target="https://www.weather.gov/mlb/" TargetMode="External"/><Relationship Id="rId4" Type="http://schemas.openxmlformats.org/officeDocument/2006/relationships/hyperlink" Target="https://twitter.com/NWSMelbourn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seminolecountyfl.gov/departments-services/county-managers-office/prepare-seminole/"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hyperlink" Target="https://www.osceola.org/agencies-departments/emergency-management/" TargetMode="External"/><Relationship Id="rId4" Type="http://schemas.openxmlformats.org/officeDocument/2006/relationships/hyperlink" Target="https://www.orangecountyfl.net/EmergencySafety/EmergencyInformation.aspx#.YKv8AahKgU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member.everbridge.net/453003085614910" TargetMode="External"/><Relationship Id="rId5" Type="http://schemas.openxmlformats.org/officeDocument/2006/relationships/hyperlink" Target="https://member.everbridge.net/index/892807736724714" TargetMode="External"/><Relationship Id="rId4" Type="http://schemas.openxmlformats.org/officeDocument/2006/relationships/hyperlink" Target="https://www.floridadisaster.org/alertflorida/" TargetMode="Externa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png"/><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537023" y="1783959"/>
            <a:ext cx="4854855" cy="2966934"/>
          </a:xfrm>
        </p:spPr>
        <p:txBody>
          <a:bodyPr anchor="b">
            <a:normAutofit/>
          </a:bodyPr>
          <a:lstStyle/>
          <a:p>
            <a:pPr algn="l"/>
            <a:r>
              <a:rPr lang="en-US" sz="4400" b="1" dirty="0">
                <a:solidFill>
                  <a:schemeClr val="bg1"/>
                </a:solidFill>
                <a:latin typeface="Bell MT" panose="02020503060305020303" pitchFamily="18" charset="0"/>
              </a:rPr>
              <a:t>Monthly Members Meeting </a:t>
            </a:r>
          </a:p>
        </p:txBody>
      </p:sp>
      <p:sp>
        <p:nvSpPr>
          <p:cNvPr id="3" name="Subtitle 2"/>
          <p:cNvSpPr>
            <a:spLocks noGrp="1"/>
          </p:cNvSpPr>
          <p:nvPr>
            <p:ph type="subTitle" idx="1"/>
          </p:nvPr>
        </p:nvSpPr>
        <p:spPr>
          <a:xfrm>
            <a:off x="6537022" y="4750893"/>
            <a:ext cx="4854855" cy="1147863"/>
          </a:xfrm>
        </p:spPr>
        <p:txBody>
          <a:bodyPr anchor="t">
            <a:normAutofit/>
          </a:bodyPr>
          <a:lstStyle/>
          <a:p>
            <a:pPr algn="l"/>
            <a:r>
              <a:rPr lang="en-US" sz="2000" dirty="0" smtClean="0">
                <a:solidFill>
                  <a:schemeClr val="bg1"/>
                </a:solidFill>
                <a:latin typeface="Bell MT" panose="02020503060305020303" pitchFamily="18" charset="0"/>
              </a:rPr>
              <a:t>May 25</a:t>
            </a:r>
            <a:r>
              <a:rPr lang="en-US" sz="2000" baseline="30000" dirty="0" smtClean="0">
                <a:solidFill>
                  <a:schemeClr val="bg1"/>
                </a:solidFill>
                <a:latin typeface="Bell MT" panose="02020503060305020303" pitchFamily="18" charset="0"/>
              </a:rPr>
              <a:t>th</a:t>
            </a:r>
            <a:r>
              <a:rPr lang="en-US" sz="2000" dirty="0" smtClean="0">
                <a:solidFill>
                  <a:schemeClr val="bg1"/>
                </a:solidFill>
                <a:latin typeface="Bell MT" panose="02020503060305020303" pitchFamily="18" charset="0"/>
              </a:rPr>
              <a:t>, </a:t>
            </a:r>
            <a:r>
              <a:rPr lang="en-US" sz="2000" dirty="0">
                <a:solidFill>
                  <a:schemeClr val="bg1"/>
                </a:solidFill>
                <a:latin typeface="Bell MT" panose="02020503060305020303" pitchFamily="18" charset="0"/>
              </a:rPr>
              <a:t>2021</a:t>
            </a:r>
          </a:p>
          <a:p>
            <a:pPr algn="l"/>
            <a:endParaRPr lang="en-US" sz="2000" dirty="0">
              <a:solidFill>
                <a:schemeClr val="bg1"/>
              </a:solidFill>
              <a:latin typeface="Bell MT" panose="02020503060305020303" pitchFamily="18" charset="0"/>
            </a:endParaRPr>
          </a:p>
        </p:txBody>
      </p:sp>
      <p:sp>
        <p:nvSpPr>
          <p:cNvPr id="21"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13030CC-C4D2-4493-9A78-64ACA3E8B8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241" y="343285"/>
            <a:ext cx="4105275" cy="4705638"/>
          </a:xfrm>
          <a:prstGeom prst="rect">
            <a:avLst/>
          </a:prstGeom>
        </p:spPr>
      </p:pic>
    </p:spTree>
    <p:extLst>
      <p:ext uri="{BB962C8B-B14F-4D97-AF65-F5344CB8AC3E}">
        <p14:creationId xmlns:p14="http://schemas.microsoft.com/office/powerpoint/2010/main" val="3379449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10</a:t>
            </a:fld>
            <a:endParaRPr lang="en"/>
          </a:p>
        </p:txBody>
      </p:sp>
      <p:pic>
        <p:nvPicPr>
          <p:cNvPr id="7170" name="Picture 2" descr="Fix the problem, not the blame | Picture Quo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799" y="187327"/>
            <a:ext cx="4499124" cy="5938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9431" y="505676"/>
            <a:ext cx="6087035" cy="830997"/>
          </a:xfrm>
          <a:prstGeom prst="rect">
            <a:avLst/>
          </a:prstGeom>
          <a:noFill/>
        </p:spPr>
        <p:txBody>
          <a:bodyPr wrap="square" rtlCol="0">
            <a:spAutoFit/>
          </a:bodyPr>
          <a:lstStyle/>
          <a:p>
            <a:pPr defTabSz="914400"/>
            <a:r>
              <a:rPr lang="en-US" sz="4800" b="1" dirty="0">
                <a:solidFill>
                  <a:srgbClr val="002060"/>
                </a:solidFill>
                <a:cs typeface="Calibri" panose="020F0502020204030204" pitchFamily="34" charset="0"/>
              </a:rPr>
              <a:t>McKinney-Vento Act</a:t>
            </a:r>
          </a:p>
        </p:txBody>
      </p:sp>
      <p:sp>
        <p:nvSpPr>
          <p:cNvPr id="5" name="TextBox 4"/>
          <p:cNvSpPr txBox="1"/>
          <p:nvPr/>
        </p:nvSpPr>
        <p:spPr>
          <a:xfrm>
            <a:off x="5609431" y="1551049"/>
            <a:ext cx="6087035" cy="4544770"/>
          </a:xfrm>
          <a:prstGeom prst="rect">
            <a:avLst/>
          </a:prstGeom>
          <a:noFill/>
        </p:spPr>
        <p:txBody>
          <a:bodyPr wrap="square" rtlCol="0">
            <a:spAutoFit/>
          </a:bodyPr>
          <a:lstStyle/>
          <a:p>
            <a:pPr marL="609585" indent="-609585" defTabSz="914400">
              <a:buFont typeface="Arial" panose="020B0604020202020204" pitchFamily="34" charset="0"/>
              <a:buChar char="•"/>
            </a:pPr>
            <a:r>
              <a:rPr lang="en-US" sz="2800" b="1" dirty="0">
                <a:solidFill>
                  <a:srgbClr val="002060"/>
                </a:solidFill>
                <a:cs typeface="Calibri" panose="020F0502020204030204" pitchFamily="34" charset="0"/>
              </a:rPr>
              <a:t>1987</a:t>
            </a:r>
            <a:r>
              <a:rPr lang="en-US" sz="2800" dirty="0">
                <a:solidFill>
                  <a:srgbClr val="002060"/>
                </a:solidFill>
                <a:cs typeface="Calibri" panose="020F0502020204030204" pitchFamily="34" charset="0"/>
              </a:rPr>
              <a:t>- Signed into law</a:t>
            </a:r>
          </a:p>
          <a:p>
            <a:pPr marL="609585" indent="-609585" defTabSz="914400">
              <a:buFont typeface="Arial" panose="020B0604020202020204" pitchFamily="34" charset="0"/>
              <a:buChar char="•"/>
            </a:pPr>
            <a:r>
              <a:rPr lang="en-US" sz="2800" b="1" dirty="0">
                <a:solidFill>
                  <a:srgbClr val="002060"/>
                </a:solidFill>
                <a:cs typeface="Calibri" panose="020F0502020204030204" pitchFamily="34" charset="0"/>
              </a:rPr>
              <a:t>1990</a:t>
            </a:r>
            <a:r>
              <a:rPr lang="en-US" sz="2800" dirty="0">
                <a:solidFill>
                  <a:srgbClr val="002060"/>
                </a:solidFill>
                <a:cs typeface="Calibri" panose="020F0502020204030204" pitchFamily="34" charset="0"/>
              </a:rPr>
              <a:t> - Elimination of enrollment barriers is added</a:t>
            </a:r>
          </a:p>
          <a:p>
            <a:pPr marL="609585" indent="-609585" defTabSz="914400">
              <a:buFont typeface="Arial" panose="020B0604020202020204" pitchFamily="34" charset="0"/>
              <a:buChar char="•"/>
            </a:pPr>
            <a:r>
              <a:rPr lang="en-US" sz="2800" b="1" dirty="0">
                <a:solidFill>
                  <a:srgbClr val="002060"/>
                </a:solidFill>
                <a:cs typeface="Calibri" panose="020F0502020204030204" pitchFamily="34" charset="0"/>
              </a:rPr>
              <a:t>1994</a:t>
            </a:r>
            <a:r>
              <a:rPr lang="en-US" sz="2800" dirty="0">
                <a:solidFill>
                  <a:srgbClr val="002060"/>
                </a:solidFill>
                <a:cs typeface="Calibri" panose="020F0502020204030204" pitchFamily="34" charset="0"/>
              </a:rPr>
              <a:t> – Pre-school services is added</a:t>
            </a:r>
          </a:p>
          <a:p>
            <a:pPr marL="609585" indent="-609585" defTabSz="914400">
              <a:buFont typeface="Arial" panose="020B0604020202020204" pitchFamily="34" charset="0"/>
              <a:buChar char="•"/>
            </a:pPr>
            <a:r>
              <a:rPr lang="en-US" sz="2800" b="1" dirty="0">
                <a:solidFill>
                  <a:srgbClr val="002060"/>
                </a:solidFill>
                <a:cs typeface="Calibri" panose="020F0502020204030204" pitchFamily="34" charset="0"/>
              </a:rPr>
              <a:t>2002</a:t>
            </a:r>
            <a:r>
              <a:rPr lang="en-US" sz="2800" dirty="0">
                <a:solidFill>
                  <a:srgbClr val="002060"/>
                </a:solidFill>
                <a:cs typeface="Calibri" panose="020F0502020204030204" pitchFamily="34" charset="0"/>
              </a:rPr>
              <a:t> – All districts required to have a local liaison</a:t>
            </a:r>
          </a:p>
          <a:p>
            <a:pPr marL="609585" indent="-609585" defTabSz="914400">
              <a:buFont typeface="Arial" panose="020B0604020202020204" pitchFamily="34" charset="0"/>
              <a:buChar char="•"/>
            </a:pPr>
            <a:r>
              <a:rPr lang="en-US" sz="2800" b="1" dirty="0">
                <a:solidFill>
                  <a:srgbClr val="002060"/>
                </a:solidFill>
                <a:cs typeface="Calibri" panose="020F0502020204030204" pitchFamily="34" charset="0"/>
              </a:rPr>
              <a:t>2015</a:t>
            </a:r>
            <a:r>
              <a:rPr lang="en-US" sz="2800" dirty="0">
                <a:solidFill>
                  <a:srgbClr val="002060"/>
                </a:solidFill>
                <a:cs typeface="Calibri" panose="020F0502020204030204" pitchFamily="34" charset="0"/>
              </a:rPr>
              <a:t> – Act reauthorized under ESSA and feeder patterns added to school of origin rights</a:t>
            </a:r>
          </a:p>
          <a:p>
            <a:pPr marL="609585" indent="-609585" defTabSz="914400">
              <a:buFont typeface="Arial" panose="020B0604020202020204" pitchFamily="34" charset="0"/>
              <a:buChar char="•"/>
            </a:pPr>
            <a:endParaRPr lang="en-US" sz="3733" dirty="0">
              <a:solidFill>
                <a:srgbClr val="002060"/>
              </a:solidFill>
              <a:cs typeface="Calibri" panose="020F0502020204030204" pitchFamily="34" charset="0"/>
            </a:endParaRPr>
          </a:p>
        </p:txBody>
      </p:sp>
    </p:spTree>
    <p:extLst>
      <p:ext uri="{BB962C8B-B14F-4D97-AF65-F5344CB8AC3E}">
        <p14:creationId xmlns:p14="http://schemas.microsoft.com/office/powerpoint/2010/main" val="145507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67333" y="276046"/>
            <a:ext cx="5821392" cy="5821392"/>
          </a:xfrm>
          <a:prstGeom prst="rect">
            <a:avLst/>
          </a:prstGeom>
        </p:spPr>
      </p:pic>
    </p:spTree>
    <p:extLst>
      <p:ext uri="{BB962C8B-B14F-4D97-AF65-F5344CB8AC3E}">
        <p14:creationId xmlns:p14="http://schemas.microsoft.com/office/powerpoint/2010/main" val="289273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12</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5947" y="367099"/>
            <a:ext cx="9865409" cy="6254072"/>
          </a:xfrm>
          <a:prstGeom prst="rect">
            <a:avLst/>
          </a:prstGeom>
        </p:spPr>
      </p:pic>
    </p:spTree>
    <p:extLst>
      <p:ext uri="{BB962C8B-B14F-4D97-AF65-F5344CB8AC3E}">
        <p14:creationId xmlns:p14="http://schemas.microsoft.com/office/powerpoint/2010/main" val="878664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002060"/>
                </a:solidFill>
              </a:rPr>
              <a:t>Today’s Reality</a:t>
            </a:r>
            <a:endParaRPr lang="en-US" sz="4800" dirty="0">
              <a:solidFill>
                <a:srgbClr val="002060"/>
              </a:solidFill>
            </a:endParaRPr>
          </a:p>
        </p:txBody>
      </p:sp>
    </p:spTree>
    <p:extLst>
      <p:ext uri="{BB962C8B-B14F-4D97-AF65-F5344CB8AC3E}">
        <p14:creationId xmlns:p14="http://schemas.microsoft.com/office/powerpoint/2010/main" val="2354530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565" y="213114"/>
            <a:ext cx="8871284" cy="1936917"/>
          </a:xfrm>
        </p:spPr>
        <p:txBody>
          <a:bodyPr/>
          <a:lstStyle/>
          <a:p>
            <a:pPr algn="ctr"/>
            <a:r>
              <a:rPr lang="en-US" sz="4800" dirty="0">
                <a:solidFill>
                  <a:srgbClr val="002060"/>
                </a:solidFill>
                <a:latin typeface="Calibri" panose="020F0502020204030204" pitchFamily="34" charset="0"/>
                <a:cs typeface="Calibri" panose="020F0502020204030204" pitchFamily="34" charset="0"/>
              </a:rPr>
              <a:t>Who Do We Serve?</a:t>
            </a: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91F40">
                    <a:tint val="75000"/>
                  </a:srgbClr>
                </a:solidFill>
              </a:rPr>
              <a:pPr/>
              <a:t>14</a:t>
            </a:fld>
            <a:endParaRPr lang="en">
              <a:solidFill>
                <a:srgbClr val="091F40">
                  <a:tint val="75000"/>
                </a:srgbClr>
              </a:solidFill>
            </a:endParaRPr>
          </a:p>
        </p:txBody>
      </p:sp>
      <p:sp>
        <p:nvSpPr>
          <p:cNvPr id="4" name="Oval 3"/>
          <p:cNvSpPr/>
          <p:nvPr/>
        </p:nvSpPr>
        <p:spPr>
          <a:xfrm>
            <a:off x="2430785" y="3282916"/>
            <a:ext cx="2483224" cy="2456329"/>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srgbClr val="FFFFFF"/>
              </a:solidFill>
            </a:endParaRPr>
          </a:p>
        </p:txBody>
      </p:sp>
      <p:sp>
        <p:nvSpPr>
          <p:cNvPr id="5" name="Oval 4"/>
          <p:cNvSpPr/>
          <p:nvPr/>
        </p:nvSpPr>
        <p:spPr>
          <a:xfrm>
            <a:off x="5665597" y="2613936"/>
            <a:ext cx="2483224" cy="2456329"/>
          </a:xfrm>
          <a:prstGeom prst="ellipse">
            <a:avLst/>
          </a:prstGeom>
          <a:blipFill dpi="0" rotWithShape="1">
            <a:blip r:embed="rId4">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srgbClr val="FFFFFF"/>
              </a:solidFill>
            </a:endParaRPr>
          </a:p>
        </p:txBody>
      </p:sp>
      <p:sp>
        <p:nvSpPr>
          <p:cNvPr id="6" name="Oval 5"/>
          <p:cNvSpPr/>
          <p:nvPr/>
        </p:nvSpPr>
        <p:spPr>
          <a:xfrm>
            <a:off x="8618072" y="1683950"/>
            <a:ext cx="2483224" cy="2456329"/>
          </a:xfrm>
          <a:prstGeom prst="ellipse">
            <a:avLst/>
          </a:prstGeom>
          <a:blipFill dpi="0" rotWithShape="1">
            <a:blip r:embed="rId5">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srgbClr val="FFFFFF"/>
              </a:solidFill>
            </a:endParaRPr>
          </a:p>
        </p:txBody>
      </p:sp>
    </p:spTree>
    <p:extLst>
      <p:ext uri="{BB962C8B-B14F-4D97-AF65-F5344CB8AC3E}">
        <p14:creationId xmlns:p14="http://schemas.microsoft.com/office/powerpoint/2010/main" val="428655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15</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8165" y="36513"/>
            <a:ext cx="6502400" cy="6502400"/>
          </a:xfrm>
          <a:prstGeom prst="rect">
            <a:avLst/>
          </a:prstGeom>
        </p:spPr>
      </p:pic>
    </p:spTree>
    <p:extLst>
      <p:ext uri="{BB962C8B-B14F-4D97-AF65-F5344CB8AC3E}">
        <p14:creationId xmlns:p14="http://schemas.microsoft.com/office/powerpoint/2010/main" val="4137070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349" y="165429"/>
            <a:ext cx="10078452" cy="1325563"/>
          </a:xfrm>
        </p:spPr>
        <p:txBody>
          <a:bodyPr/>
          <a:lstStyle/>
          <a:p>
            <a:pPr algn="ctr"/>
            <a:r>
              <a:rPr lang="en-US" sz="4800" b="1" dirty="0">
                <a:solidFill>
                  <a:srgbClr val="002060"/>
                </a:solidFill>
                <a:latin typeface="+mn-lt"/>
              </a:rPr>
              <a:t>OCPS Data</a:t>
            </a:r>
          </a:p>
        </p:txBody>
      </p:sp>
      <p:sp>
        <p:nvSpPr>
          <p:cNvPr id="4" name="Slide Number Placeholder 3"/>
          <p:cNvSpPr>
            <a:spLocks noGrp="1"/>
          </p:cNvSpPr>
          <p:nvPr>
            <p:ph type="sldNum" idx="12"/>
          </p:nvPr>
        </p:nvSpPr>
        <p:spPr/>
        <p:txBody>
          <a:bodyPr/>
          <a:lstStyle/>
          <a:p>
            <a:fld id="{00000000-1234-1234-1234-123412341234}" type="slidenum">
              <a:rPr lang="en" smtClean="0">
                <a:solidFill>
                  <a:srgbClr val="091F40">
                    <a:tint val="75000"/>
                  </a:srgbClr>
                </a:solidFill>
              </a:rPr>
              <a:pPr/>
              <a:t>16</a:t>
            </a:fld>
            <a:endParaRPr lang="en">
              <a:solidFill>
                <a:srgbClr val="091F40">
                  <a:tint val="75000"/>
                </a:srgbClr>
              </a:solidFill>
            </a:endParaRPr>
          </a:p>
        </p:txBody>
      </p:sp>
      <p:graphicFrame>
        <p:nvGraphicFramePr>
          <p:cNvPr id="5" name="Object 4"/>
          <p:cNvGraphicFramePr>
            <a:graphicFrameLocks noChangeAspect="1"/>
          </p:cNvGraphicFramePr>
          <p:nvPr>
            <p:extLst/>
          </p:nvPr>
        </p:nvGraphicFramePr>
        <p:xfrm>
          <a:off x="123713" y="1920240"/>
          <a:ext cx="6372512" cy="3689350"/>
        </p:xfrm>
        <a:graphic>
          <a:graphicData uri="http://schemas.openxmlformats.org/presentationml/2006/ole">
            <mc:AlternateContent xmlns:mc="http://schemas.openxmlformats.org/markup-compatibility/2006">
              <mc:Choice xmlns:v="urn:schemas-microsoft-com:vml" Requires="v">
                <p:oleObj spid="_x0000_s2056" name="Worksheet" r:id="rId4" imgW="5495760" imgH="3438360" progId="Excel.Sheet.12">
                  <p:embed/>
                </p:oleObj>
              </mc:Choice>
              <mc:Fallback>
                <p:oleObj name="Worksheet" r:id="rId4" imgW="5495760" imgH="3438360" progId="Excel.Sheet.12">
                  <p:embed/>
                  <p:pic>
                    <p:nvPicPr>
                      <p:cNvPr id="0" name=""/>
                      <p:cNvPicPr>
                        <a:picLocks noChangeAspect="1" noChangeArrowheads="1"/>
                      </p:cNvPicPr>
                      <p:nvPr/>
                    </p:nvPicPr>
                    <p:blipFill>
                      <a:blip r:embed="rId5"/>
                      <a:srcRect/>
                      <a:stretch>
                        <a:fillRect/>
                      </a:stretch>
                    </p:blipFill>
                    <p:spPr bwMode="auto">
                      <a:xfrm>
                        <a:off x="123713" y="1920240"/>
                        <a:ext cx="6372512" cy="3689350"/>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6752696" y="1942828"/>
          <a:ext cx="5180224" cy="3666762"/>
        </p:xfrm>
        <a:graphic>
          <a:graphicData uri="http://schemas.openxmlformats.org/presentationml/2006/ole">
            <mc:AlternateContent xmlns:mc="http://schemas.openxmlformats.org/markup-compatibility/2006">
              <mc:Choice xmlns:v="urn:schemas-microsoft-com:vml" Requires="v">
                <p:oleObj spid="_x0000_s2057" name="Worksheet" r:id="rId6" imgW="4009944" imgH="2838450" progId="Excel.Sheet.12">
                  <p:embed/>
                </p:oleObj>
              </mc:Choice>
              <mc:Fallback>
                <p:oleObj name="Worksheet" r:id="rId6" imgW="4009944" imgH="2838450" progId="Excel.Shee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2696" y="1942828"/>
                        <a:ext cx="5180224" cy="366676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92641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ORANGE COUNTY MVP ASSIST STUDENTS?</a:t>
            </a:r>
            <a:endParaRPr lang="en-US" dirty="0"/>
          </a:p>
        </p:txBody>
      </p:sp>
    </p:spTree>
    <p:extLst>
      <p:ext uri="{BB962C8B-B14F-4D97-AF65-F5344CB8AC3E}">
        <p14:creationId xmlns:p14="http://schemas.microsoft.com/office/powerpoint/2010/main" val="3547698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p:txBody>
          <a:bodyPr/>
          <a:lstStyle/>
          <a:p>
            <a:fld id="{00000000-1234-1234-1234-123412341234}" type="slidenum">
              <a:rPr lang="en" smtClean="0">
                <a:solidFill>
                  <a:srgbClr val="091F40">
                    <a:tint val="75000"/>
                  </a:srgbClr>
                </a:solidFill>
              </a:rPr>
              <a:pPr/>
              <a:t>18</a:t>
            </a:fld>
            <a:endParaRPr lang="en">
              <a:solidFill>
                <a:srgbClr val="091F40">
                  <a:tint val="75000"/>
                </a:srgb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5947" y="367099"/>
            <a:ext cx="9865409" cy="6254072"/>
          </a:xfrm>
          <a:prstGeom prst="rect">
            <a:avLst/>
          </a:prstGeom>
        </p:spPr>
      </p:pic>
    </p:spTree>
    <p:extLst>
      <p:ext uri="{BB962C8B-B14F-4D97-AF65-F5344CB8AC3E}">
        <p14:creationId xmlns:p14="http://schemas.microsoft.com/office/powerpoint/2010/main" val="2712458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369859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58A4E6-9B30-D84D-AC70-F8F9AC49387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Welcome!</a:t>
            </a:r>
          </a:p>
        </p:txBody>
      </p:sp>
      <p:sp>
        <p:nvSpPr>
          <p:cNvPr id="3" name="Content Placeholder 2">
            <a:extLst>
              <a:ext uri="{FF2B5EF4-FFF2-40B4-BE49-F238E27FC236}">
                <a16:creationId xmlns:a16="http://schemas.microsoft.com/office/drawing/2014/main" id="{7F3A7256-43F6-524E-8595-B3D9411957F9}"/>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endParaRPr lang="en-US" sz="2000" kern="1200" dirty="0">
              <a:solidFill>
                <a:srgbClr val="FFFFFF"/>
              </a:solidFill>
              <a:latin typeface="+mn-lt"/>
              <a:ea typeface="+mn-ea"/>
              <a:cs typeface="+mn-cs"/>
            </a:endParaRPr>
          </a:p>
        </p:txBody>
      </p:sp>
    </p:spTree>
    <p:extLst>
      <p:ext uri="{BB962C8B-B14F-4D97-AF65-F5344CB8AC3E}">
        <p14:creationId xmlns:p14="http://schemas.microsoft.com/office/powerpoint/2010/main" val="129229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20</a:t>
            </a:fld>
            <a:endParaRPr lang="en"/>
          </a:p>
        </p:txBody>
      </p:sp>
      <p:sp>
        <p:nvSpPr>
          <p:cNvPr id="3" name="TextBox 2"/>
          <p:cNvSpPr txBox="1"/>
          <p:nvPr/>
        </p:nvSpPr>
        <p:spPr>
          <a:xfrm>
            <a:off x="1270078" y="1"/>
            <a:ext cx="9452303" cy="830997"/>
          </a:xfrm>
          <a:prstGeom prst="rect">
            <a:avLst/>
          </a:prstGeom>
          <a:noFill/>
        </p:spPr>
        <p:txBody>
          <a:bodyPr wrap="square" rtlCol="0">
            <a:spAutoFit/>
          </a:bodyPr>
          <a:lstStyle/>
          <a:p>
            <a:pPr algn="ctr" defTabSz="914400"/>
            <a:r>
              <a:rPr lang="en-US" sz="4800" b="1" dirty="0">
                <a:solidFill>
                  <a:srgbClr val="002060"/>
                </a:solidFill>
                <a:cs typeface="Calibri" panose="020F0502020204030204" pitchFamily="34" charset="0"/>
              </a:rPr>
              <a:t>McKinney-Vento Act Rights</a:t>
            </a:r>
          </a:p>
        </p:txBody>
      </p:sp>
      <p:sp>
        <p:nvSpPr>
          <p:cNvPr id="5" name="TextBox 4"/>
          <p:cNvSpPr txBox="1"/>
          <p:nvPr/>
        </p:nvSpPr>
        <p:spPr>
          <a:xfrm>
            <a:off x="276665" y="915588"/>
            <a:ext cx="11785600" cy="5468100"/>
          </a:xfrm>
          <a:prstGeom prst="rect">
            <a:avLst/>
          </a:prstGeom>
          <a:noFill/>
        </p:spPr>
        <p:txBody>
          <a:bodyPr wrap="square" rtlCol="0">
            <a:spAutoFit/>
          </a:bodyPr>
          <a:lstStyle/>
          <a:p>
            <a:pPr defTabSz="914400"/>
            <a:r>
              <a:rPr lang="en-US" sz="2400" b="1" dirty="0">
                <a:solidFill>
                  <a:srgbClr val="F07622"/>
                </a:solidFill>
                <a:cs typeface="Calibri" panose="020F0502020204030204" pitchFamily="34" charset="0"/>
              </a:rPr>
              <a:t>School Stability</a:t>
            </a:r>
          </a:p>
          <a:p>
            <a:pPr marL="457189" lvl="6" indent="-457189" defTabSz="914400">
              <a:buFont typeface="Arial" panose="020B0604020202020204" pitchFamily="34" charset="0"/>
              <a:buChar char="•"/>
            </a:pPr>
            <a:r>
              <a:rPr lang="en-US" sz="2400" dirty="0">
                <a:solidFill>
                  <a:srgbClr val="002060"/>
                </a:solidFill>
                <a:cs typeface="Calibri" panose="020F0502020204030204" pitchFamily="34" charset="0"/>
              </a:rPr>
              <a:t>Zoned school and School of Origin </a:t>
            </a:r>
            <a:endParaRPr lang="en-US" sz="2400" dirty="0" smtClean="0">
              <a:solidFill>
                <a:srgbClr val="002060"/>
              </a:solidFill>
              <a:cs typeface="Calibri" panose="020F0502020204030204" pitchFamily="34" charset="0"/>
            </a:endParaRPr>
          </a:p>
          <a:p>
            <a:pPr marL="0" lvl="6" defTabSz="914400"/>
            <a:r>
              <a:rPr lang="en-US" sz="2400" b="1" dirty="0" smtClean="0">
                <a:solidFill>
                  <a:srgbClr val="F07622"/>
                </a:solidFill>
                <a:cs typeface="Calibri" panose="020F0502020204030204" pitchFamily="34" charset="0"/>
              </a:rPr>
              <a:t>Transportation</a:t>
            </a:r>
            <a:endParaRPr lang="en-US" sz="2400" b="1" dirty="0">
              <a:solidFill>
                <a:srgbClr val="F07622"/>
              </a:solidFill>
              <a:cs typeface="Calibri" panose="020F0502020204030204" pitchFamily="34" charset="0"/>
            </a:endParaRPr>
          </a:p>
          <a:p>
            <a:pPr marL="380990" lvl="6" indent="-380990" defTabSz="914400">
              <a:buFont typeface="Arial" panose="020B0604020202020204" pitchFamily="34" charset="0"/>
              <a:buChar char="•"/>
            </a:pPr>
            <a:r>
              <a:rPr lang="en-US" sz="2400" dirty="0">
                <a:solidFill>
                  <a:srgbClr val="002060"/>
                </a:solidFill>
                <a:cs typeface="Calibri" panose="020F0502020204030204" pitchFamily="34" charset="0"/>
              </a:rPr>
              <a:t>Over 2 miles.</a:t>
            </a:r>
          </a:p>
          <a:p>
            <a:pPr defTabSz="914400"/>
            <a:r>
              <a:rPr lang="en-US" sz="2400" b="1" dirty="0">
                <a:solidFill>
                  <a:srgbClr val="F07622"/>
                </a:solidFill>
                <a:cs typeface="Calibri" panose="020F0502020204030204" pitchFamily="34" charset="0"/>
              </a:rPr>
              <a:t>School Enrollment</a:t>
            </a:r>
          </a:p>
          <a:p>
            <a:pPr marL="457189" indent="-457189" defTabSz="914400">
              <a:buFont typeface="Arial" panose="020B0604020202020204" pitchFamily="34" charset="0"/>
              <a:buChar char="•"/>
            </a:pPr>
            <a:r>
              <a:rPr lang="en-US" sz="2400" dirty="0">
                <a:solidFill>
                  <a:srgbClr val="002060"/>
                </a:solidFill>
                <a:cs typeface="Calibri" panose="020F0502020204030204" pitchFamily="34" charset="0"/>
              </a:rPr>
              <a:t>No deadline to receive forms.</a:t>
            </a:r>
          </a:p>
          <a:p>
            <a:pPr marL="457189" indent="-457189" defTabSz="914400">
              <a:buFont typeface="Arial" panose="020B0604020202020204" pitchFamily="34" charset="0"/>
              <a:buChar char="•"/>
            </a:pPr>
            <a:r>
              <a:rPr lang="en-US" sz="2400" dirty="0">
                <a:solidFill>
                  <a:srgbClr val="002060"/>
                </a:solidFill>
                <a:cs typeface="Calibri" panose="020F0502020204030204" pitchFamily="34" charset="0"/>
              </a:rPr>
              <a:t>Immediate enrollment includes digital learning (priority in device distribution).</a:t>
            </a:r>
          </a:p>
          <a:p>
            <a:pPr marL="457189" indent="-457189" defTabSz="914400">
              <a:buFont typeface="Arial" panose="020B0604020202020204" pitchFamily="34" charset="0"/>
              <a:buChar char="•"/>
            </a:pPr>
            <a:r>
              <a:rPr lang="en-US" sz="2400" dirty="0">
                <a:solidFill>
                  <a:srgbClr val="002060"/>
                </a:solidFill>
                <a:cs typeface="Calibri" panose="020F0502020204030204" pitchFamily="34" charset="0"/>
              </a:rPr>
              <a:t>Immediate includes transportation </a:t>
            </a:r>
            <a:r>
              <a:rPr lang="en-US" sz="2400" dirty="0" smtClean="0">
                <a:solidFill>
                  <a:srgbClr val="002060"/>
                </a:solidFill>
                <a:cs typeface="Calibri" panose="020F0502020204030204" pitchFamily="34" charset="0"/>
              </a:rPr>
              <a:t>(call our office for support) – </a:t>
            </a:r>
            <a:r>
              <a:rPr lang="en-US" sz="2400" dirty="0">
                <a:solidFill>
                  <a:srgbClr val="002060"/>
                </a:solidFill>
                <a:cs typeface="Calibri" panose="020F0502020204030204" pitchFamily="34" charset="0"/>
              </a:rPr>
              <a:t>bus passes or gas </a:t>
            </a:r>
            <a:r>
              <a:rPr lang="en-US" sz="2400" dirty="0" smtClean="0">
                <a:solidFill>
                  <a:srgbClr val="002060"/>
                </a:solidFill>
                <a:cs typeface="Calibri" panose="020F0502020204030204" pitchFamily="34" charset="0"/>
              </a:rPr>
              <a:t>cards while bus is being routed.</a:t>
            </a:r>
            <a:endParaRPr lang="en-US" sz="2400" dirty="0">
              <a:solidFill>
                <a:srgbClr val="002060"/>
              </a:solidFill>
              <a:cs typeface="Calibri" panose="020F0502020204030204" pitchFamily="34" charset="0"/>
            </a:endParaRPr>
          </a:p>
          <a:p>
            <a:pPr defTabSz="914400"/>
            <a:r>
              <a:rPr lang="en-US" sz="2400" b="1" dirty="0">
                <a:solidFill>
                  <a:srgbClr val="F07622"/>
                </a:solidFill>
                <a:cs typeface="Calibri" panose="020F0502020204030204" pitchFamily="34" charset="0"/>
              </a:rPr>
              <a:t>Free Meals</a:t>
            </a:r>
          </a:p>
          <a:p>
            <a:pPr marL="380990" indent="-380990" defTabSz="914400">
              <a:buFont typeface="Arial" panose="020B0604020202020204" pitchFamily="34" charset="0"/>
              <a:buChar char="•"/>
            </a:pPr>
            <a:r>
              <a:rPr lang="en-US" sz="2400" dirty="0">
                <a:solidFill>
                  <a:srgbClr val="002060"/>
                </a:solidFill>
                <a:cs typeface="Calibri" panose="020F0502020204030204" pitchFamily="34" charset="0"/>
              </a:rPr>
              <a:t>Starts on day one, can provide Student Residency Questionnaire to cafeteria manager</a:t>
            </a:r>
          </a:p>
          <a:p>
            <a:pPr marL="380990" indent="-380990" defTabSz="914400">
              <a:buFont typeface="Arial" panose="020B0604020202020204" pitchFamily="34" charset="0"/>
              <a:buChar char="•"/>
            </a:pPr>
            <a:r>
              <a:rPr lang="en-US" sz="2400" dirty="0">
                <a:solidFill>
                  <a:srgbClr val="002060"/>
                </a:solidFill>
                <a:cs typeface="Calibri" panose="020F0502020204030204" pitchFamily="34" charset="0"/>
              </a:rPr>
              <a:t>Automatically in system for free lunch the day after coded in Skyward</a:t>
            </a:r>
          </a:p>
          <a:p>
            <a:pPr marL="380990" indent="-380990" defTabSz="914400">
              <a:buFont typeface="Arial" panose="020B0604020202020204" pitchFamily="34" charset="0"/>
              <a:buChar char="•"/>
            </a:pPr>
            <a:endParaRPr lang="en-US" sz="2400" b="1" i="1" u="sng" dirty="0">
              <a:solidFill>
                <a:srgbClr val="002060"/>
              </a:solidFill>
              <a:cs typeface="Calibri" panose="020F0502020204030204" pitchFamily="34" charset="0"/>
            </a:endParaRPr>
          </a:p>
          <a:p>
            <a:pPr defTabSz="914400"/>
            <a:endParaRPr lang="en-US" sz="3733" dirty="0">
              <a:solidFill>
                <a:srgbClr val="002060"/>
              </a:solidFill>
              <a:cs typeface="Calibri" panose="020F0502020204030204" pitchFamily="34" charset="0"/>
            </a:endParaRPr>
          </a:p>
        </p:txBody>
      </p:sp>
    </p:spTree>
    <p:extLst>
      <p:ext uri="{BB962C8B-B14F-4D97-AF65-F5344CB8AC3E}">
        <p14:creationId xmlns:p14="http://schemas.microsoft.com/office/powerpoint/2010/main" val="3225005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Unaccompanied Homeless Youth (UHY)</a:t>
            </a:r>
            <a:endParaRPr lang="en-US" b="1" dirty="0">
              <a:latin typeface="+mn-lt"/>
            </a:endParaRPr>
          </a:p>
        </p:txBody>
      </p:sp>
      <p:sp>
        <p:nvSpPr>
          <p:cNvPr id="3" name="Content Placeholder 2"/>
          <p:cNvSpPr>
            <a:spLocks noGrp="1"/>
          </p:cNvSpPr>
          <p:nvPr>
            <p:ph idx="1"/>
          </p:nvPr>
        </p:nvSpPr>
        <p:spPr/>
        <p:txBody>
          <a:bodyPr/>
          <a:lstStyle/>
          <a:p>
            <a:r>
              <a:rPr lang="en-US" dirty="0" smtClean="0"/>
              <a:t>If legal parent/guardian is experiencing housing transition, child is not with parent/guardian students can be listed as Unaccompanied Homeless Youth or UHY.</a:t>
            </a:r>
          </a:p>
          <a:p>
            <a:r>
              <a:rPr lang="en-US" dirty="0" smtClean="0"/>
              <a:t>All MVP rights and some additional rights and allowances may apply.</a:t>
            </a:r>
            <a:endParaRPr lang="en-US" dirty="0"/>
          </a:p>
        </p:txBody>
      </p:sp>
      <p:pic>
        <p:nvPicPr>
          <p:cNvPr id="2050" name="Picture 2" descr="Image result for uaccompanied homeless youth"/>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62310" y="3802572"/>
            <a:ext cx="4537052" cy="237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258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Residency Questionnaire</a:t>
            </a:r>
            <a:endParaRPr lang="en-US" dirty="0"/>
          </a:p>
        </p:txBody>
      </p:sp>
      <p:sp>
        <p:nvSpPr>
          <p:cNvPr id="8" name="Text Placeholder 7"/>
          <p:cNvSpPr>
            <a:spLocks noGrp="1"/>
          </p:cNvSpPr>
          <p:nvPr>
            <p:ph idx="1"/>
          </p:nvPr>
        </p:nvSpPr>
        <p:spPr>
          <a:xfrm>
            <a:off x="838200" y="2277979"/>
            <a:ext cx="5924909" cy="3898984"/>
          </a:xfrm>
        </p:spPr>
        <p:txBody>
          <a:bodyPr>
            <a:normAutofit lnSpcReduction="10000"/>
          </a:bodyPr>
          <a:lstStyle/>
          <a:p>
            <a:r>
              <a:rPr lang="en-US" dirty="0" smtClean="0"/>
              <a:t>Families must re-enroll every school year.  </a:t>
            </a:r>
          </a:p>
          <a:p>
            <a:r>
              <a:rPr lang="en-US" dirty="0" smtClean="0"/>
              <a:t>Retain rights for the entire school year (even if the student moves to permanent housing).</a:t>
            </a:r>
          </a:p>
          <a:p>
            <a:r>
              <a:rPr lang="en-US" dirty="0" smtClean="0"/>
              <a:t>Residency Questionnaire completed by family or school or district staff member.</a:t>
            </a:r>
          </a:p>
          <a:p>
            <a:r>
              <a:rPr lang="en-US" dirty="0" smtClean="0"/>
              <a:t>Digital Residency Questionnaire</a:t>
            </a:r>
            <a:endParaRPr lang="en-US" dirty="0"/>
          </a:p>
        </p:txBody>
      </p:sp>
      <p:pic>
        <p:nvPicPr>
          <p:cNvPr id="9" name="Picture 8"/>
          <p:cNvPicPr>
            <a:picLocks noChangeAspect="1"/>
          </p:cNvPicPr>
          <p:nvPr/>
        </p:nvPicPr>
        <p:blipFill>
          <a:blip r:embed="rId2"/>
          <a:stretch>
            <a:fillRect/>
          </a:stretch>
        </p:blipFill>
        <p:spPr>
          <a:xfrm>
            <a:off x="6538823" y="2277979"/>
            <a:ext cx="5342088" cy="3279987"/>
          </a:xfrm>
          <a:prstGeom prst="rect">
            <a:avLst/>
          </a:prstGeom>
        </p:spPr>
      </p:pic>
    </p:spTree>
    <p:extLst>
      <p:ext uri="{BB962C8B-B14F-4D97-AF65-F5344CB8AC3E}">
        <p14:creationId xmlns:p14="http://schemas.microsoft.com/office/powerpoint/2010/main" val="787219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3"/>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rgbClr val="0E3065"/>
              </a:buClr>
              <a:buSzPts val="3300"/>
            </a:pPr>
            <a:r>
              <a:rPr lang="en" sz="3200" b="1" dirty="0">
                <a:solidFill>
                  <a:srgbClr val="0E3065"/>
                </a:solidFill>
                <a:latin typeface="Calibri"/>
                <a:ea typeface="Calibri"/>
                <a:cs typeface="Calibri"/>
                <a:sym typeface="Calibri"/>
              </a:rPr>
              <a:t>District </a:t>
            </a:r>
            <a:r>
              <a:rPr lang="en" sz="3200" b="1" dirty="0" smtClean="0">
                <a:solidFill>
                  <a:srgbClr val="0E3065"/>
                </a:solidFill>
                <a:latin typeface="Calibri"/>
                <a:ea typeface="Calibri"/>
                <a:cs typeface="Calibri"/>
                <a:sym typeface="Calibri"/>
              </a:rPr>
              <a:t>MVP Office </a:t>
            </a:r>
            <a:r>
              <a:rPr lang="en" sz="3200" b="1" dirty="0">
                <a:solidFill>
                  <a:srgbClr val="0E3065"/>
                </a:solidFill>
                <a:latin typeface="Calibri"/>
                <a:ea typeface="Calibri"/>
                <a:cs typeface="Calibri"/>
                <a:sym typeface="Calibri"/>
              </a:rPr>
              <a:t>Support </a:t>
            </a:r>
            <a:endParaRPr sz="3200" b="1" dirty="0">
              <a:solidFill>
                <a:srgbClr val="0E3065"/>
              </a:solidFill>
              <a:latin typeface="Calibri"/>
              <a:ea typeface="Calibri"/>
              <a:cs typeface="Calibri"/>
              <a:sym typeface="Calibri"/>
            </a:endParaRPr>
          </a:p>
        </p:txBody>
      </p:sp>
      <p:sp>
        <p:nvSpPr>
          <p:cNvPr id="361" name="Google Shape;361;p63"/>
          <p:cNvSpPr txBox="1">
            <a:spLocks noGrp="1"/>
          </p:cNvSpPr>
          <p:nvPr>
            <p:ph idx="1"/>
          </p:nvPr>
        </p:nvSpPr>
        <p:spPr>
          <a:xfrm>
            <a:off x="838200" y="1380226"/>
            <a:ext cx="10515600" cy="4796737"/>
          </a:xfrm>
          <a:prstGeom prst="rect">
            <a:avLst/>
          </a:prstGeom>
          <a:noFill/>
          <a:ln>
            <a:noFill/>
          </a:ln>
        </p:spPr>
        <p:txBody>
          <a:bodyPr spcFirstLastPara="1" vert="horz" wrap="square" lIns="91433" tIns="45700" rIns="91433" bIns="45700" rtlCol="0" anchor="t" anchorCtr="0">
            <a:noAutofit/>
          </a:bodyPr>
          <a:lstStyle/>
          <a:p>
            <a:pPr marL="465655" indent="-380990">
              <a:lnSpc>
                <a:spcPct val="80000"/>
              </a:lnSpc>
              <a:spcBef>
                <a:spcPts val="0"/>
              </a:spcBef>
              <a:buClr>
                <a:srgbClr val="0E3065"/>
              </a:buClr>
              <a:buSzPts val="1800"/>
            </a:pPr>
            <a:r>
              <a:rPr lang="en" b="1" dirty="0" smtClean="0">
                <a:solidFill>
                  <a:schemeClr val="accent1">
                    <a:lumMod val="75000"/>
                  </a:schemeClr>
                </a:solidFill>
              </a:rPr>
              <a:t>Advocacy: </a:t>
            </a:r>
            <a:r>
              <a:rPr lang="en" dirty="0" smtClean="0">
                <a:solidFill>
                  <a:srgbClr val="0E3065"/>
                </a:solidFill>
              </a:rPr>
              <a:t>MVP </a:t>
            </a:r>
            <a:r>
              <a:rPr lang="en" dirty="0">
                <a:solidFill>
                  <a:srgbClr val="0E3065"/>
                </a:solidFill>
              </a:rPr>
              <a:t>Status certification </a:t>
            </a:r>
            <a:r>
              <a:rPr lang="en-US" dirty="0" smtClean="0">
                <a:solidFill>
                  <a:srgbClr val="0E3065"/>
                </a:solidFill>
              </a:rPr>
              <a:t>and assistance in ensuring rights are provided.</a:t>
            </a:r>
            <a:endParaRPr dirty="0"/>
          </a:p>
          <a:p>
            <a:pPr marL="465655" indent="-380990">
              <a:lnSpc>
                <a:spcPct val="80000"/>
              </a:lnSpc>
              <a:spcBef>
                <a:spcPts val="1067"/>
              </a:spcBef>
              <a:buClr>
                <a:srgbClr val="0E3065"/>
              </a:buClr>
              <a:buSzPts val="1800"/>
            </a:pPr>
            <a:r>
              <a:rPr lang="en" b="1" dirty="0">
                <a:solidFill>
                  <a:schemeClr val="accent1">
                    <a:lumMod val="75000"/>
                  </a:schemeClr>
                </a:solidFill>
              </a:rPr>
              <a:t>Kids’ Closet: </a:t>
            </a:r>
            <a:r>
              <a:rPr lang="en" dirty="0">
                <a:solidFill>
                  <a:srgbClr val="0E3065"/>
                </a:solidFill>
              </a:rPr>
              <a:t>Clothing, hygiene items, food, </a:t>
            </a:r>
            <a:r>
              <a:rPr lang="en" dirty="0" smtClean="0">
                <a:solidFill>
                  <a:srgbClr val="0E3065"/>
                </a:solidFill>
              </a:rPr>
              <a:t>s</a:t>
            </a:r>
            <a:r>
              <a:rPr lang="en-US" dirty="0" err="1" smtClean="0">
                <a:solidFill>
                  <a:srgbClr val="0E3065"/>
                </a:solidFill>
              </a:rPr>
              <a:t>ch</a:t>
            </a:r>
            <a:r>
              <a:rPr lang="en" dirty="0" smtClean="0">
                <a:solidFill>
                  <a:srgbClr val="0E3065"/>
                </a:solidFill>
              </a:rPr>
              <a:t>ool supplies – DONOR SPONSORED </a:t>
            </a:r>
            <a:endParaRPr lang="en" dirty="0">
              <a:solidFill>
                <a:srgbClr val="0E3065"/>
              </a:solidFill>
            </a:endParaRPr>
          </a:p>
          <a:p>
            <a:pPr marL="465655" indent="-380990">
              <a:lnSpc>
                <a:spcPct val="80000"/>
              </a:lnSpc>
              <a:spcBef>
                <a:spcPts val="1067"/>
              </a:spcBef>
              <a:buClr>
                <a:srgbClr val="0E3065"/>
              </a:buClr>
              <a:buSzPts val="1800"/>
            </a:pPr>
            <a:r>
              <a:rPr lang="en" b="1" dirty="0" smtClean="0">
                <a:solidFill>
                  <a:schemeClr val="accent1">
                    <a:lumMod val="75000"/>
                  </a:schemeClr>
                </a:solidFill>
              </a:rPr>
              <a:t>Field </a:t>
            </a:r>
            <a:r>
              <a:rPr lang="en" b="1" dirty="0">
                <a:solidFill>
                  <a:schemeClr val="accent1">
                    <a:lumMod val="75000"/>
                  </a:schemeClr>
                </a:solidFill>
              </a:rPr>
              <a:t>Trip fees: </a:t>
            </a:r>
            <a:r>
              <a:rPr lang="en" dirty="0">
                <a:solidFill>
                  <a:srgbClr val="0E3065"/>
                </a:solidFill>
              </a:rPr>
              <a:t>(up to $25 per student) on a first come, first serve basis </a:t>
            </a:r>
            <a:endParaRPr dirty="0"/>
          </a:p>
          <a:p>
            <a:pPr marL="465655" indent="-380990">
              <a:lnSpc>
                <a:spcPct val="80000"/>
              </a:lnSpc>
              <a:spcBef>
                <a:spcPts val="1067"/>
              </a:spcBef>
              <a:buClr>
                <a:srgbClr val="0E3065"/>
              </a:buClr>
              <a:buSzPts val="1800"/>
            </a:pPr>
            <a:r>
              <a:rPr lang="en" b="1" dirty="0">
                <a:solidFill>
                  <a:schemeClr val="accent1">
                    <a:lumMod val="75000"/>
                  </a:schemeClr>
                </a:solidFill>
              </a:rPr>
              <a:t>Activity fees: </a:t>
            </a:r>
            <a:r>
              <a:rPr lang="en" dirty="0">
                <a:solidFill>
                  <a:srgbClr val="0E3065"/>
                </a:solidFill>
              </a:rPr>
              <a:t>(up to $75) on a first come, first serve basis, course related </a:t>
            </a:r>
          </a:p>
          <a:p>
            <a:pPr marL="465655" indent="-380990">
              <a:lnSpc>
                <a:spcPct val="80000"/>
              </a:lnSpc>
              <a:spcBef>
                <a:spcPts val="1067"/>
              </a:spcBef>
              <a:buClr>
                <a:srgbClr val="0E3065"/>
              </a:buClr>
              <a:buSzPts val="1800"/>
            </a:pPr>
            <a:r>
              <a:rPr lang="en" b="1" dirty="0">
                <a:solidFill>
                  <a:schemeClr val="accent1">
                    <a:lumMod val="75000"/>
                  </a:schemeClr>
                </a:solidFill>
              </a:rPr>
              <a:t>Cap and Gown Fees</a:t>
            </a:r>
          </a:p>
          <a:p>
            <a:pPr marL="465655" indent="-380990">
              <a:lnSpc>
                <a:spcPct val="80000"/>
              </a:lnSpc>
              <a:spcBef>
                <a:spcPts val="1067"/>
              </a:spcBef>
              <a:buClr>
                <a:srgbClr val="0E3065"/>
              </a:buClr>
              <a:buSzPts val="1800"/>
            </a:pPr>
            <a:r>
              <a:rPr lang="en" dirty="0" smtClean="0">
                <a:solidFill>
                  <a:srgbClr val="0E3065"/>
                </a:solidFill>
              </a:rPr>
              <a:t>Referral to community resources</a:t>
            </a:r>
          </a:p>
          <a:p>
            <a:pPr marL="465655" indent="-380990">
              <a:lnSpc>
                <a:spcPct val="80000"/>
              </a:lnSpc>
              <a:spcBef>
                <a:spcPts val="1067"/>
              </a:spcBef>
              <a:buClr>
                <a:srgbClr val="0E3065"/>
              </a:buClr>
              <a:buSzPts val="1800"/>
            </a:pPr>
            <a:r>
              <a:rPr lang="en" b="1" dirty="0" smtClean="0">
                <a:solidFill>
                  <a:schemeClr val="accent1">
                    <a:lumMod val="75000"/>
                  </a:schemeClr>
                </a:solidFill>
              </a:rPr>
              <a:t>AWARENESS TRAINING </a:t>
            </a:r>
            <a:endParaRPr b="1" dirty="0">
              <a:solidFill>
                <a:schemeClr val="accent1">
                  <a:lumMod val="75000"/>
                </a:schemeClr>
              </a:solidFill>
            </a:endParaRPr>
          </a:p>
          <a:p>
            <a:pPr marL="101597" indent="0">
              <a:lnSpc>
                <a:spcPct val="80000"/>
              </a:lnSpc>
              <a:spcBef>
                <a:spcPts val="1067"/>
              </a:spcBef>
              <a:buClr>
                <a:schemeClr val="accent2"/>
              </a:buClr>
              <a:buSzPts val="1500"/>
              <a:buNone/>
            </a:pPr>
            <a:endParaRPr sz="2400" b="1" dirty="0"/>
          </a:p>
          <a:p>
            <a:pPr marL="237061" indent="-50799">
              <a:spcBef>
                <a:spcPts val="1067"/>
              </a:spcBef>
              <a:buClr>
                <a:schemeClr val="accent2"/>
              </a:buClr>
              <a:buSzPts val="2100"/>
              <a:buNone/>
            </a:pPr>
            <a:endParaRPr sz="1467" dirty="0"/>
          </a:p>
        </p:txBody>
      </p:sp>
      <p:pic>
        <p:nvPicPr>
          <p:cNvPr id="2050" name="Picture 2" descr="Support Groups | MHA Screening - Mental Health Ameri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2301" y="4393013"/>
            <a:ext cx="3333775" cy="16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49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latin typeface="+mn-lt"/>
              </a:rPr>
              <a:t>DONOR SUPPORTS</a:t>
            </a:r>
            <a:endParaRPr lang="en-US" b="1" dirty="0">
              <a:solidFill>
                <a:schemeClr val="accent1">
                  <a:lumMod val="75000"/>
                </a:schemeClr>
              </a:solidFill>
              <a:latin typeface="+mn-lt"/>
            </a:endParaRPr>
          </a:p>
        </p:txBody>
      </p:sp>
      <p:sp>
        <p:nvSpPr>
          <p:cNvPr id="3" name="Text Placeholder 2"/>
          <p:cNvSpPr>
            <a:spLocks noGrp="1"/>
          </p:cNvSpPr>
          <p:nvPr>
            <p:ph type="body" idx="1"/>
          </p:nvPr>
        </p:nvSpPr>
        <p:spPr/>
        <p:txBody>
          <a:bodyPr>
            <a:normAutofit/>
          </a:bodyPr>
          <a:lstStyle/>
          <a:p>
            <a:r>
              <a:rPr lang="en-US" sz="3200" dirty="0" smtClean="0"/>
              <a:t>Orange Technical College</a:t>
            </a:r>
            <a:endParaRPr lang="en-US" sz="3200" dirty="0"/>
          </a:p>
        </p:txBody>
      </p:sp>
      <p:sp>
        <p:nvSpPr>
          <p:cNvPr id="4" name="Content Placeholder 3"/>
          <p:cNvSpPr>
            <a:spLocks noGrp="1"/>
          </p:cNvSpPr>
          <p:nvPr>
            <p:ph sz="half" idx="2"/>
          </p:nvPr>
        </p:nvSpPr>
        <p:spPr/>
        <p:txBody>
          <a:bodyPr/>
          <a:lstStyle/>
          <a:p>
            <a:r>
              <a:rPr lang="en-US" dirty="0" smtClean="0"/>
              <a:t>Free tuition for parents of OCPS MVP students</a:t>
            </a:r>
          </a:p>
          <a:p>
            <a:r>
              <a:rPr lang="en-US" dirty="0" smtClean="0"/>
              <a:t>Free tuition for MVP graduates of OCPS up to age 21.</a:t>
            </a:r>
          </a:p>
          <a:p>
            <a:r>
              <a:rPr lang="en-US" dirty="0" smtClean="0"/>
              <a:t>Fees and books covered for all OCPS students dual enrolled</a:t>
            </a:r>
            <a:endParaRPr lang="en-US" dirty="0"/>
          </a:p>
        </p:txBody>
      </p:sp>
      <p:sp>
        <p:nvSpPr>
          <p:cNvPr id="5" name="Text Placeholder 4"/>
          <p:cNvSpPr>
            <a:spLocks noGrp="1"/>
          </p:cNvSpPr>
          <p:nvPr>
            <p:ph type="body" sz="quarter" idx="3"/>
          </p:nvPr>
        </p:nvSpPr>
        <p:spPr/>
        <p:txBody>
          <a:bodyPr>
            <a:noAutofit/>
          </a:bodyPr>
          <a:lstStyle/>
          <a:p>
            <a:r>
              <a:rPr lang="en-US" sz="3200" dirty="0" smtClean="0"/>
              <a:t>Hotel to Permanent Housing Project</a:t>
            </a:r>
            <a:endParaRPr lang="en-US" sz="3200" dirty="0"/>
          </a:p>
        </p:txBody>
      </p:sp>
      <p:sp>
        <p:nvSpPr>
          <p:cNvPr id="6" name="Content Placeholder 5"/>
          <p:cNvSpPr>
            <a:spLocks noGrp="1"/>
          </p:cNvSpPr>
          <p:nvPr>
            <p:ph sz="quarter" idx="4"/>
          </p:nvPr>
        </p:nvSpPr>
        <p:spPr/>
        <p:txBody>
          <a:bodyPr/>
          <a:lstStyle/>
          <a:p>
            <a:r>
              <a:rPr lang="en-US" dirty="0" smtClean="0"/>
              <a:t>First month and deposit provided</a:t>
            </a:r>
          </a:p>
          <a:p>
            <a:pPr lvl="1"/>
            <a:r>
              <a:rPr lang="en-US" dirty="0" smtClean="0"/>
              <a:t>Parent of OCPS student must have a job showing they can make the monthly rent payment.</a:t>
            </a:r>
          </a:p>
          <a:p>
            <a:pPr lvl="1"/>
            <a:r>
              <a:rPr lang="en-US" dirty="0" smtClean="0"/>
              <a:t>Parent of OCPS student must find an apartment or landlord that will rent to him or her.</a:t>
            </a:r>
            <a:endParaRPr lang="en-US" dirty="0"/>
          </a:p>
        </p:txBody>
      </p:sp>
    </p:spTree>
    <p:extLst>
      <p:ext uri="{BB962C8B-B14F-4D97-AF65-F5344CB8AC3E}">
        <p14:creationId xmlns:p14="http://schemas.microsoft.com/office/powerpoint/2010/main" val="987421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725911" y="492305"/>
            <a:ext cx="10432211" cy="846138"/>
          </a:xfrm>
        </p:spPr>
        <p:txBody>
          <a:bodyPr/>
          <a:lstStyle/>
          <a:p>
            <a:r>
              <a:rPr lang="en-US" b="1" dirty="0" smtClean="0">
                <a:latin typeface="+mn-lt"/>
              </a:rPr>
              <a:t>HOW CAN YOU HELP?</a:t>
            </a:r>
            <a:endParaRPr lang="en-US" b="1" dirty="0">
              <a:latin typeface="+mn-lt"/>
            </a:endParaRPr>
          </a:p>
        </p:txBody>
      </p:sp>
      <p:sp>
        <p:nvSpPr>
          <p:cNvPr id="8" name="Text Placeholder 7"/>
          <p:cNvSpPr>
            <a:spLocks noGrp="1"/>
          </p:cNvSpPr>
          <p:nvPr>
            <p:ph type="body" idx="4294967295"/>
          </p:nvPr>
        </p:nvSpPr>
        <p:spPr>
          <a:xfrm>
            <a:off x="2727205" y="1614488"/>
            <a:ext cx="8429625" cy="4003675"/>
          </a:xfrm>
        </p:spPr>
        <p:txBody>
          <a:bodyPr>
            <a:normAutofit fontScale="92500" lnSpcReduction="20000"/>
          </a:bodyPr>
          <a:lstStyle/>
          <a:p>
            <a:pPr>
              <a:lnSpc>
                <a:spcPct val="100000"/>
              </a:lnSpc>
            </a:pPr>
            <a:r>
              <a:rPr lang="en-US" b="1" dirty="0" smtClean="0"/>
              <a:t>Awareness</a:t>
            </a:r>
          </a:p>
          <a:p>
            <a:pPr lvl="1">
              <a:lnSpc>
                <a:spcPct val="100000"/>
              </a:lnSpc>
            </a:pPr>
            <a:r>
              <a:rPr lang="en-US" dirty="0" smtClean="0"/>
              <a:t>Direct families to call or email our office - </a:t>
            </a:r>
            <a:r>
              <a:rPr lang="en-US" dirty="0" smtClean="0">
                <a:hlinkClick r:id="rId2"/>
              </a:rPr>
              <a:t>helphomeless@ocps.net</a:t>
            </a:r>
            <a:r>
              <a:rPr lang="en-US" dirty="0" smtClean="0"/>
              <a:t> or 407-317-3485 or complete the survey at </a:t>
            </a:r>
            <a:r>
              <a:rPr lang="en-US" dirty="0" smtClean="0">
                <a:hlinkClick r:id="rId3"/>
              </a:rPr>
              <a:t>https://tinyurl.com/ocpssupports</a:t>
            </a:r>
            <a:r>
              <a:rPr lang="en-US" dirty="0" smtClean="0"/>
              <a:t>  </a:t>
            </a:r>
          </a:p>
          <a:p>
            <a:pPr lvl="1">
              <a:lnSpc>
                <a:spcPct val="100000"/>
              </a:lnSpc>
            </a:pPr>
            <a:r>
              <a:rPr lang="en-US" dirty="0" smtClean="0"/>
              <a:t>Share our </a:t>
            </a:r>
            <a:r>
              <a:rPr lang="en-US" dirty="0"/>
              <a:t>promo video - </a:t>
            </a:r>
            <a:r>
              <a:rPr lang="en-US" dirty="0">
                <a:hlinkClick r:id="rId4"/>
              </a:rPr>
              <a:t>https://</a:t>
            </a:r>
            <a:r>
              <a:rPr lang="en-US" dirty="0" smtClean="0">
                <a:hlinkClick r:id="rId4"/>
              </a:rPr>
              <a:t>www.youtube.com/watch?v=GT9yEfi_fcw&amp;t=16s</a:t>
            </a:r>
            <a:r>
              <a:rPr lang="en-US" dirty="0" smtClean="0"/>
              <a:t> </a:t>
            </a:r>
          </a:p>
          <a:p>
            <a:pPr marL="0" indent="0">
              <a:lnSpc>
                <a:spcPct val="100000"/>
              </a:lnSpc>
              <a:buNone/>
            </a:pPr>
            <a:endParaRPr lang="en-US" sz="1500" dirty="0" smtClean="0"/>
          </a:p>
          <a:p>
            <a:pPr>
              <a:lnSpc>
                <a:spcPct val="100000"/>
              </a:lnSpc>
            </a:pPr>
            <a:r>
              <a:rPr lang="en-US" b="1" dirty="0" smtClean="0"/>
              <a:t>Donations</a:t>
            </a:r>
          </a:p>
          <a:p>
            <a:pPr lvl="1">
              <a:lnSpc>
                <a:spcPct val="100000"/>
              </a:lnSpc>
            </a:pPr>
            <a:r>
              <a:rPr lang="en-US" dirty="0" smtClean="0"/>
              <a:t>Clothing – Underwear, socks, shoes, trendy clothes for all sizes. New preferred, gently used also accepted. Email </a:t>
            </a:r>
            <a:r>
              <a:rPr lang="en-US" dirty="0" smtClean="0">
                <a:hlinkClick r:id="rId2"/>
              </a:rPr>
              <a:t>helphomeless@ocps.net</a:t>
            </a:r>
            <a:r>
              <a:rPr lang="en-US" dirty="0" smtClean="0"/>
              <a:t> if you have donations.</a:t>
            </a:r>
          </a:p>
          <a:p>
            <a:pPr lvl="1">
              <a:lnSpc>
                <a:spcPct val="100000"/>
              </a:lnSpc>
            </a:pPr>
            <a:r>
              <a:rPr lang="en-US" dirty="0" smtClean="0"/>
              <a:t>Financial – Click </a:t>
            </a:r>
            <a:r>
              <a:rPr lang="en-US" dirty="0" smtClean="0">
                <a:hlinkClick r:id="rId5"/>
              </a:rPr>
              <a:t>here</a:t>
            </a:r>
            <a:r>
              <a:rPr lang="en-US" dirty="0" smtClean="0"/>
              <a:t> and select OCPS Homeless Foundation Fund</a:t>
            </a:r>
          </a:p>
          <a:p>
            <a:pPr lvl="1">
              <a:lnSpc>
                <a:spcPct val="100000"/>
              </a:lnSpc>
            </a:pPr>
            <a:endParaRPr lang="en-US" dirty="0"/>
          </a:p>
        </p:txBody>
      </p:sp>
    </p:spTree>
    <p:extLst>
      <p:ext uri="{BB962C8B-B14F-4D97-AF65-F5344CB8AC3E}">
        <p14:creationId xmlns:p14="http://schemas.microsoft.com/office/powerpoint/2010/main" val="2550493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Migrant Education Program (MEP)</a:t>
            </a:r>
            <a:endParaRPr lang="en-US" dirty="0"/>
          </a:p>
        </p:txBody>
      </p:sp>
    </p:spTree>
    <p:extLst>
      <p:ext uri="{BB962C8B-B14F-4D97-AF65-F5344CB8AC3E}">
        <p14:creationId xmlns:p14="http://schemas.microsoft.com/office/powerpoint/2010/main" val="2907975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35"/>
          <p:cNvPicPr preferRelativeResize="0"/>
          <p:nvPr/>
        </p:nvPicPr>
        <p:blipFill>
          <a:blip r:embed="rId3">
            <a:alphaModFix/>
          </a:blip>
          <a:stretch>
            <a:fillRect/>
          </a:stretch>
        </p:blipFill>
        <p:spPr>
          <a:xfrm>
            <a:off x="4832640" y="4458475"/>
            <a:ext cx="3532743" cy="18387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Shape 2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76243" y="1703790"/>
            <a:ext cx="4047910" cy="226696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Title 1"/>
          <p:cNvSpPr>
            <a:spLocks noGrp="1"/>
          </p:cNvSpPr>
          <p:nvPr>
            <p:ph type="title"/>
          </p:nvPr>
        </p:nvSpPr>
        <p:spPr/>
        <p:txBody>
          <a:bodyPr/>
          <a:lstStyle/>
          <a:p>
            <a:r>
              <a:rPr lang="en-US" dirty="0" smtClean="0">
                <a:latin typeface="+mn-lt"/>
              </a:rPr>
              <a:t>Migrant Education Program (MEP)</a:t>
            </a:r>
            <a:endParaRPr lang="en-US" dirty="0">
              <a:latin typeface="+mn-lt"/>
            </a:endParaRPr>
          </a:p>
        </p:txBody>
      </p:sp>
      <p:sp>
        <p:nvSpPr>
          <p:cNvPr id="3" name="Content Placeholder 2"/>
          <p:cNvSpPr>
            <a:spLocks noGrp="1"/>
          </p:cNvSpPr>
          <p:nvPr>
            <p:ph idx="1"/>
          </p:nvPr>
        </p:nvSpPr>
        <p:spPr>
          <a:xfrm>
            <a:off x="1265408" y="1825625"/>
            <a:ext cx="5949584" cy="4236519"/>
          </a:xfrm>
        </p:spPr>
        <p:txBody>
          <a:bodyPr>
            <a:normAutofit/>
          </a:bodyPr>
          <a:lstStyle/>
          <a:p>
            <a:pPr marL="0" indent="0">
              <a:buNone/>
            </a:pPr>
            <a:r>
              <a:rPr lang="en-US" b="1" dirty="0" smtClean="0"/>
              <a:t>MISSION</a:t>
            </a:r>
            <a:r>
              <a:rPr lang="en-US" dirty="0" smtClean="0"/>
              <a:t>: </a:t>
            </a:r>
            <a:r>
              <a:rPr lang="en-US" i="1" dirty="0" smtClean="0"/>
              <a:t>To help migrant students and youth (ages birth to 21) meet high academic challenges by overcoming the obstacles created by frequent moves, educational disruption, cultural and language differences, and health-related problems.</a:t>
            </a:r>
            <a:endParaRPr lang="en-US" i="1" dirty="0"/>
          </a:p>
        </p:txBody>
      </p:sp>
    </p:spTree>
    <p:extLst>
      <p:ext uri="{BB962C8B-B14F-4D97-AF65-F5344CB8AC3E}">
        <p14:creationId xmlns:p14="http://schemas.microsoft.com/office/powerpoint/2010/main" val="2860618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123" y="581144"/>
            <a:ext cx="6946325" cy="646331"/>
          </a:xfrm>
          <a:prstGeom prst="rect">
            <a:avLst/>
          </a:prstGeom>
        </p:spPr>
        <p:txBody>
          <a:bodyPr wrap="none">
            <a:spAutoFit/>
          </a:bodyPr>
          <a:lstStyle/>
          <a:p>
            <a:pPr defTabSz="914400">
              <a:defRPr/>
            </a:pPr>
            <a:r>
              <a:rPr lang="en-US" sz="3600" dirty="0">
                <a:solidFill>
                  <a:srgbClr val="FFFFFF"/>
                </a:solidFill>
              </a:rPr>
              <a:t>What does the word migrant mean?</a:t>
            </a:r>
          </a:p>
        </p:txBody>
      </p:sp>
      <p:pic>
        <p:nvPicPr>
          <p:cNvPr id="6" name="Shape 245"/>
          <p:cNvPicPr preferRelativeResize="0"/>
          <p:nvPr/>
        </p:nvPicPr>
        <p:blipFill>
          <a:blip r:embed="rId2">
            <a:alphaModFix/>
          </a:blip>
          <a:stretch>
            <a:fillRect/>
          </a:stretch>
        </p:blipFill>
        <p:spPr>
          <a:xfrm>
            <a:off x="4469130" y="4369493"/>
            <a:ext cx="3463508" cy="18434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Title 1"/>
          <p:cNvSpPr>
            <a:spLocks noGrp="1"/>
          </p:cNvSpPr>
          <p:nvPr>
            <p:ph type="title"/>
          </p:nvPr>
        </p:nvSpPr>
        <p:spPr/>
        <p:txBody>
          <a:bodyPr/>
          <a:lstStyle/>
          <a:p>
            <a:r>
              <a:rPr lang="en-US" dirty="0" smtClean="0">
                <a:latin typeface="+mn-lt"/>
              </a:rPr>
              <a:t>What is a “Migrant” student?</a:t>
            </a:r>
            <a:endParaRPr lang="en-US" dirty="0">
              <a:latin typeface="+mn-lt"/>
            </a:endParaRPr>
          </a:p>
        </p:txBody>
      </p:sp>
      <p:sp>
        <p:nvSpPr>
          <p:cNvPr id="3" name="TextBox 2"/>
          <p:cNvSpPr txBox="1"/>
          <p:nvPr/>
        </p:nvSpPr>
        <p:spPr>
          <a:xfrm>
            <a:off x="1037491" y="1659511"/>
            <a:ext cx="10709031" cy="2246769"/>
          </a:xfrm>
          <a:prstGeom prst="rect">
            <a:avLst/>
          </a:prstGeom>
          <a:noFill/>
        </p:spPr>
        <p:txBody>
          <a:bodyPr wrap="square" rtlCol="0">
            <a:spAutoFit/>
          </a:bodyPr>
          <a:lstStyle/>
          <a:p>
            <a:pPr marL="285750" indent="-285750" defTabSz="914400">
              <a:buFont typeface="Arial" panose="020B0604020202020204" pitchFamily="34" charset="0"/>
              <a:buChar char="•"/>
            </a:pPr>
            <a:r>
              <a:rPr lang="en-US" sz="2800" dirty="0" smtClean="0">
                <a:solidFill>
                  <a:srgbClr val="091F40"/>
                </a:solidFill>
              </a:rPr>
              <a:t>Migrant means “to move”</a:t>
            </a:r>
          </a:p>
          <a:p>
            <a:pPr marL="285750" indent="-285750" defTabSz="914400">
              <a:buFont typeface="Arial" panose="020B0604020202020204" pitchFamily="34" charset="0"/>
              <a:buChar char="•"/>
            </a:pPr>
            <a:r>
              <a:rPr lang="en-US" sz="2800" dirty="0" smtClean="0">
                <a:solidFill>
                  <a:srgbClr val="091F40"/>
                </a:solidFill>
              </a:rPr>
              <a:t>In education this is not necessarily a person who has IMMIGRATED from another country.</a:t>
            </a:r>
          </a:p>
          <a:p>
            <a:pPr marL="285750" indent="-285750" defTabSz="914400">
              <a:buFont typeface="Arial" panose="020B0604020202020204" pitchFamily="34" charset="0"/>
              <a:buChar char="•"/>
            </a:pPr>
            <a:r>
              <a:rPr lang="en-US" sz="2800" dirty="0" smtClean="0">
                <a:solidFill>
                  <a:srgbClr val="091F40"/>
                </a:solidFill>
              </a:rPr>
              <a:t>Migrant students are those who work or have family members that work in agriculture and move due to harvest.</a:t>
            </a:r>
            <a:endParaRPr lang="en-US" sz="2800" dirty="0">
              <a:solidFill>
                <a:srgbClr val="091F40"/>
              </a:solidFill>
            </a:endParaRPr>
          </a:p>
        </p:txBody>
      </p:sp>
    </p:spTree>
    <p:extLst>
      <p:ext uri="{BB962C8B-B14F-4D97-AF65-F5344CB8AC3E}">
        <p14:creationId xmlns:p14="http://schemas.microsoft.com/office/powerpoint/2010/main" val="1026536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How does a family qualify?</a:t>
            </a:r>
            <a:endParaRPr lang="en-US"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675362" y="2367419"/>
            <a:ext cx="5049033" cy="3555826"/>
          </a:xfrm>
        </p:spPr>
        <p:txBody>
          <a:bodyPr/>
          <a:lstStyle/>
          <a:p>
            <a:r>
              <a:rPr lang="en-US" dirty="0" smtClean="0"/>
              <a:t>Qualifying move within the last 36 months</a:t>
            </a:r>
          </a:p>
          <a:p>
            <a:r>
              <a:rPr lang="en-US" dirty="0" smtClean="0"/>
              <a:t>Working in the field of agriculture or on dairy or fish hatchery farm</a:t>
            </a:r>
          </a:p>
          <a:p>
            <a:r>
              <a:rPr lang="en-US" dirty="0" smtClean="0"/>
              <a:t>Complete a valid Certificate of Eligibility</a:t>
            </a:r>
          </a:p>
          <a:p>
            <a:pPr lvl="1"/>
            <a:r>
              <a:rPr lang="en-US" dirty="0" smtClean="0"/>
              <a:t>This can be used for enrollment</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8586" y="2252745"/>
            <a:ext cx="4815214" cy="3670500"/>
          </a:xfrm>
          <a:prstGeom prst="rect">
            <a:avLst/>
          </a:prstGeom>
        </p:spPr>
      </p:pic>
    </p:spTree>
    <p:extLst>
      <p:ext uri="{BB962C8B-B14F-4D97-AF65-F5344CB8AC3E}">
        <p14:creationId xmlns:p14="http://schemas.microsoft.com/office/powerpoint/2010/main" val="3096595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5BB-2189-5645-867E-8F7ADFF5C160}"/>
              </a:ext>
            </a:extLst>
          </p:cNvPr>
          <p:cNvSpPr>
            <a:spLocks noGrp="1"/>
          </p:cNvSpPr>
          <p:nvPr>
            <p:ph type="title"/>
          </p:nvPr>
        </p:nvSpPr>
        <p:spPr>
          <a:xfrm>
            <a:off x="252919" y="1123837"/>
            <a:ext cx="2947482" cy="4601183"/>
          </a:xfrm>
        </p:spPr>
        <p:txBody>
          <a:bodyPr>
            <a:normAutofit/>
          </a:bodyPr>
          <a:lstStyle/>
          <a:p>
            <a:r>
              <a:rPr lang="en-US" dirty="0"/>
              <a:t>Agenda</a:t>
            </a:r>
          </a:p>
        </p:txBody>
      </p:sp>
      <p:graphicFrame>
        <p:nvGraphicFramePr>
          <p:cNvPr id="5" name="Content Placeholder 2">
            <a:extLst>
              <a:ext uri="{FF2B5EF4-FFF2-40B4-BE49-F238E27FC236}">
                <a16:creationId xmlns:a16="http://schemas.microsoft.com/office/drawing/2014/main" id="{BE364CD7-BEB5-445F-9C93-F3FFF92FEBC4}"/>
              </a:ext>
            </a:extLst>
          </p:cNvPr>
          <p:cNvGraphicFramePr>
            <a:graphicFrameLocks noGrp="1"/>
          </p:cNvGraphicFramePr>
          <p:nvPr>
            <p:ph idx="1"/>
            <p:extLst>
              <p:ext uri="{D42A27DB-BD31-4B8C-83A1-F6EECF244321}">
                <p14:modId xmlns:p14="http://schemas.microsoft.com/office/powerpoint/2010/main" val="50739122"/>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905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GOALS of MEP</a:t>
            </a:r>
            <a:endParaRPr lang="en-US" dirty="0">
              <a:latin typeface="+mn-lt"/>
            </a:endParaRPr>
          </a:p>
        </p:txBody>
      </p:sp>
      <p:sp>
        <p:nvSpPr>
          <p:cNvPr id="5" name="Content Placeholder 4"/>
          <p:cNvSpPr>
            <a:spLocks noGrp="1"/>
          </p:cNvSpPr>
          <p:nvPr>
            <p:ph idx="1"/>
          </p:nvPr>
        </p:nvSpPr>
        <p:spPr>
          <a:xfrm>
            <a:off x="838200" y="2492679"/>
            <a:ext cx="10515600" cy="3684284"/>
          </a:xfrm>
        </p:spPr>
        <p:txBody>
          <a:bodyPr>
            <a:normAutofit/>
          </a:bodyPr>
          <a:lstStyle/>
          <a:p>
            <a:r>
              <a:rPr lang="en-US" sz="3600" dirty="0" smtClean="0"/>
              <a:t>Succeed in the regular school program</a:t>
            </a:r>
          </a:p>
          <a:p>
            <a:r>
              <a:rPr lang="en-US" sz="3600" dirty="0" smtClean="0"/>
              <a:t>Meet challenging state academic content and standards</a:t>
            </a:r>
          </a:p>
          <a:p>
            <a:r>
              <a:rPr lang="en-US" sz="3600" dirty="0" smtClean="0"/>
              <a:t>Graduate from high school</a:t>
            </a:r>
            <a:endParaRPr lang="en-US" sz="3600" dirty="0"/>
          </a:p>
        </p:txBody>
      </p:sp>
    </p:spTree>
    <p:extLst>
      <p:ext uri="{BB962C8B-B14F-4D97-AF65-F5344CB8AC3E}">
        <p14:creationId xmlns:p14="http://schemas.microsoft.com/office/powerpoint/2010/main" val="3582375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panose="020F0502020204030204" pitchFamily="34" charset="0"/>
                <a:cs typeface="Calibri" panose="020F0502020204030204" pitchFamily="34" charset="0"/>
              </a:rPr>
              <a:t>OCPS District MEP Supports</a:t>
            </a:r>
            <a:endParaRPr lang="en-US"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sz="half" idx="1"/>
          </p:nvPr>
        </p:nvSpPr>
        <p:spPr/>
        <p:txBody>
          <a:bodyPr>
            <a:normAutofit/>
          </a:bodyPr>
          <a:lstStyle/>
          <a:p>
            <a:r>
              <a:rPr lang="en-US" b="1" dirty="0" smtClean="0"/>
              <a:t>Recruitment</a:t>
            </a:r>
          </a:p>
          <a:p>
            <a:pPr lvl="1"/>
            <a:r>
              <a:rPr lang="en-US" dirty="0" smtClean="0"/>
              <a:t>Present and/or attend events to share the program with families, school staff, community groups</a:t>
            </a:r>
          </a:p>
          <a:p>
            <a:pPr lvl="1"/>
            <a:r>
              <a:rPr lang="en-US" dirty="0" smtClean="0"/>
              <a:t>Communicate with families to see if they qualify for the program </a:t>
            </a:r>
          </a:p>
          <a:p>
            <a:pPr lvl="2"/>
            <a:r>
              <a:rPr lang="en-US" dirty="0" smtClean="0"/>
              <a:t>Must have a qualifying move within the last 36 months</a:t>
            </a:r>
            <a:endParaRPr lang="en-US" dirty="0"/>
          </a:p>
        </p:txBody>
      </p:sp>
      <p:sp>
        <p:nvSpPr>
          <p:cNvPr id="4" name="Content Placeholder 3"/>
          <p:cNvSpPr>
            <a:spLocks noGrp="1"/>
          </p:cNvSpPr>
          <p:nvPr>
            <p:ph sz="half" idx="2"/>
          </p:nvPr>
        </p:nvSpPr>
        <p:spPr/>
        <p:txBody>
          <a:bodyPr>
            <a:normAutofit lnSpcReduction="10000"/>
          </a:bodyPr>
          <a:lstStyle/>
          <a:p>
            <a:r>
              <a:rPr lang="en-US" b="1" dirty="0" smtClean="0"/>
              <a:t>Advocacy</a:t>
            </a:r>
          </a:p>
          <a:p>
            <a:pPr lvl="1"/>
            <a:r>
              <a:rPr lang="en-US" dirty="0" smtClean="0"/>
              <a:t>Communicate with families on a monthly basis at minimum</a:t>
            </a:r>
          </a:p>
          <a:p>
            <a:pPr lvl="1"/>
            <a:r>
              <a:rPr lang="en-US" dirty="0" smtClean="0"/>
              <a:t>Act as a liaison between schools and the family</a:t>
            </a:r>
          </a:p>
          <a:p>
            <a:pPr lvl="1"/>
            <a:r>
              <a:rPr lang="en-US" dirty="0" smtClean="0"/>
              <a:t>Assist in translation and understanding of school operations</a:t>
            </a:r>
          </a:p>
          <a:p>
            <a:pPr lvl="1"/>
            <a:r>
              <a:rPr lang="en-US" dirty="0" smtClean="0"/>
              <a:t>Assistance with school enrollment</a:t>
            </a:r>
          </a:p>
          <a:p>
            <a:pPr lvl="1"/>
            <a:r>
              <a:rPr lang="en-US" dirty="0" smtClean="0"/>
              <a:t>Provide community referrals and supports as available</a:t>
            </a:r>
            <a:endParaRPr lang="en-US" dirty="0"/>
          </a:p>
        </p:txBody>
      </p:sp>
    </p:spTree>
    <p:extLst>
      <p:ext uri="{BB962C8B-B14F-4D97-AF65-F5344CB8AC3E}">
        <p14:creationId xmlns:p14="http://schemas.microsoft.com/office/powerpoint/2010/main" val="3960963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725911" y="492305"/>
            <a:ext cx="10432211" cy="846138"/>
          </a:xfrm>
        </p:spPr>
        <p:txBody>
          <a:bodyPr/>
          <a:lstStyle/>
          <a:p>
            <a:r>
              <a:rPr lang="en-US" b="1" dirty="0" smtClean="0">
                <a:latin typeface="+mn-lt"/>
              </a:rPr>
              <a:t>HOW CAN YOU GET HELP?</a:t>
            </a:r>
            <a:endParaRPr lang="en-US" b="1" dirty="0">
              <a:latin typeface="+mn-lt"/>
            </a:endParaRPr>
          </a:p>
        </p:txBody>
      </p:sp>
      <p:sp>
        <p:nvSpPr>
          <p:cNvPr id="8" name="Text Placeholder 7"/>
          <p:cNvSpPr>
            <a:spLocks noGrp="1"/>
          </p:cNvSpPr>
          <p:nvPr>
            <p:ph type="body" idx="4294967295"/>
          </p:nvPr>
        </p:nvSpPr>
        <p:spPr>
          <a:xfrm>
            <a:off x="2554677" y="2277374"/>
            <a:ext cx="8429625" cy="3340789"/>
          </a:xfrm>
        </p:spPr>
        <p:txBody>
          <a:bodyPr>
            <a:normAutofit/>
          </a:bodyPr>
          <a:lstStyle/>
          <a:p>
            <a:pPr marL="457200" lvl="1" indent="0" algn="ctr">
              <a:lnSpc>
                <a:spcPct val="100000"/>
              </a:lnSpc>
              <a:buNone/>
            </a:pPr>
            <a:r>
              <a:rPr lang="en-US" sz="4400" b="1" dirty="0" smtClean="0">
                <a:solidFill>
                  <a:schemeClr val="accent1">
                    <a:lumMod val="75000"/>
                  </a:schemeClr>
                </a:solidFill>
                <a:hlinkClick r:id="rId2"/>
              </a:rPr>
              <a:t>HELPHOMELESS@OCPS.NET</a:t>
            </a:r>
            <a:r>
              <a:rPr lang="en-US" sz="4400" b="1" dirty="0" smtClean="0">
                <a:solidFill>
                  <a:schemeClr val="accent1">
                    <a:lumMod val="75000"/>
                  </a:schemeClr>
                </a:solidFill>
              </a:rPr>
              <a:t> </a:t>
            </a:r>
          </a:p>
          <a:p>
            <a:pPr marL="457200" lvl="1" indent="0" algn="ctr">
              <a:lnSpc>
                <a:spcPct val="100000"/>
              </a:lnSpc>
              <a:buNone/>
            </a:pPr>
            <a:endParaRPr lang="en-US" sz="4400" b="1" dirty="0">
              <a:solidFill>
                <a:schemeClr val="accent1">
                  <a:lumMod val="75000"/>
                </a:schemeClr>
              </a:solidFill>
            </a:endParaRPr>
          </a:p>
          <a:p>
            <a:pPr marL="457200" lvl="1" indent="0" algn="ctr">
              <a:lnSpc>
                <a:spcPct val="100000"/>
              </a:lnSpc>
              <a:buNone/>
            </a:pPr>
            <a:r>
              <a:rPr lang="en-US" sz="4400" b="1" dirty="0" smtClean="0">
                <a:solidFill>
                  <a:schemeClr val="accent1">
                    <a:lumMod val="75000"/>
                  </a:schemeClr>
                </a:solidFill>
              </a:rPr>
              <a:t>407-317-3485</a:t>
            </a:r>
            <a:endParaRPr lang="en-US" sz="4400" b="1" dirty="0">
              <a:solidFill>
                <a:schemeClr val="accent1">
                  <a:lumMod val="75000"/>
                </a:schemeClr>
              </a:solidFill>
            </a:endParaRPr>
          </a:p>
        </p:txBody>
      </p:sp>
      <p:pic>
        <p:nvPicPr>
          <p:cNvPr id="4" name="Picture 2" descr="Support Groups | MHA Screening - Mental Health Ameri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1063" y="4669058"/>
            <a:ext cx="3333775" cy="16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20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 - MVP</a:t>
            </a:r>
            <a:endParaRPr lang="en-US" dirty="0"/>
          </a:p>
        </p:txBody>
      </p:sp>
      <p:sp>
        <p:nvSpPr>
          <p:cNvPr id="373" name="Google Shape;373;p65"/>
          <p:cNvSpPr txBox="1">
            <a:spLocks noGrp="1"/>
          </p:cNvSpPr>
          <p:nvPr>
            <p:ph type="body" idx="1"/>
          </p:nvPr>
        </p:nvSpPr>
        <p:spPr>
          <a:prstGeom prst="rect">
            <a:avLst/>
          </a:prstGeom>
          <a:noFill/>
          <a:ln>
            <a:noFill/>
          </a:ln>
        </p:spPr>
        <p:txBody>
          <a:bodyPr spcFirstLastPara="1" vert="horz" wrap="square" lIns="91433" tIns="45700" rIns="91433" bIns="45700" rtlCol="0" anchor="t" anchorCtr="0">
            <a:noAutofit/>
          </a:bodyPr>
          <a:lstStyle/>
          <a:p>
            <a:pPr marL="0" indent="0">
              <a:lnSpc>
                <a:spcPct val="80000"/>
              </a:lnSpc>
              <a:spcBef>
                <a:spcPts val="0"/>
              </a:spcBef>
              <a:buClr>
                <a:srgbClr val="0E3065"/>
              </a:buClr>
              <a:buSzPts val="1800"/>
              <a:buNone/>
            </a:pPr>
            <a:r>
              <a:rPr lang="en" sz="2400" b="1" dirty="0">
                <a:solidFill>
                  <a:srgbClr val="002060"/>
                </a:solidFill>
                <a:latin typeface="Calibri"/>
                <a:ea typeface="Calibri"/>
                <a:cs typeface="Calibri"/>
                <a:sym typeface="Calibri"/>
              </a:rPr>
              <a:t>Mainline: </a:t>
            </a:r>
            <a:r>
              <a:rPr lang="en" sz="2400" dirty="0">
                <a:solidFill>
                  <a:srgbClr val="002060"/>
                </a:solidFill>
                <a:latin typeface="Calibri"/>
                <a:ea typeface="Calibri"/>
                <a:cs typeface="Calibri"/>
                <a:sym typeface="Calibri"/>
              </a:rPr>
              <a:t>407-317-3485</a:t>
            </a:r>
            <a:endParaRPr sz="1467" dirty="0">
              <a:solidFill>
                <a:srgbClr val="002060"/>
              </a:solidFill>
            </a:endParaRPr>
          </a:p>
          <a:p>
            <a:pPr marL="0" indent="0">
              <a:lnSpc>
                <a:spcPct val="80000"/>
              </a:lnSpc>
              <a:spcBef>
                <a:spcPts val="1067"/>
              </a:spcBef>
              <a:buClr>
                <a:srgbClr val="0E3065"/>
              </a:buClr>
              <a:buSzPts val="1800"/>
              <a:buNone/>
            </a:pPr>
            <a:r>
              <a:rPr lang="en" sz="2400" b="1" dirty="0">
                <a:solidFill>
                  <a:srgbClr val="002060"/>
                </a:solidFill>
                <a:latin typeface="Calibri"/>
                <a:ea typeface="Calibri"/>
                <a:cs typeface="Calibri"/>
                <a:sym typeface="Calibri"/>
              </a:rPr>
              <a:t>Website: </a:t>
            </a:r>
            <a:r>
              <a:rPr lang="en" sz="2400" dirty="0">
                <a:solidFill>
                  <a:srgbClr val="002060"/>
                </a:solidFill>
                <a:latin typeface="Calibri"/>
                <a:ea typeface="Calibri"/>
                <a:cs typeface="Calibri"/>
                <a:sym typeface="Calibri"/>
              </a:rPr>
              <a:t>homeless.ocps.net</a:t>
            </a:r>
            <a:endParaRPr sz="1467" dirty="0">
              <a:solidFill>
                <a:srgbClr val="002060"/>
              </a:solidFill>
            </a:endParaRPr>
          </a:p>
          <a:p>
            <a:pPr marL="0" indent="0">
              <a:lnSpc>
                <a:spcPct val="80000"/>
              </a:lnSpc>
              <a:spcBef>
                <a:spcPts val="1067"/>
              </a:spcBef>
              <a:buClr>
                <a:schemeClr val="dk1"/>
              </a:buClr>
              <a:buSzPts val="2100"/>
              <a:buNone/>
            </a:pPr>
            <a:endParaRPr sz="1467" dirty="0">
              <a:solidFill>
                <a:srgbClr val="002060"/>
              </a:solidFill>
              <a:latin typeface="Calibri"/>
              <a:ea typeface="Calibri"/>
              <a:cs typeface="Calibri"/>
              <a:sym typeface="Calibri"/>
            </a:endParaRPr>
          </a:p>
          <a:p>
            <a:pPr marL="0" indent="0">
              <a:lnSpc>
                <a:spcPct val="80000"/>
              </a:lnSpc>
              <a:spcBef>
                <a:spcPts val="1067"/>
              </a:spcBef>
              <a:buClr>
                <a:srgbClr val="0E3065"/>
              </a:buClr>
              <a:buSzPts val="1800"/>
              <a:buNone/>
            </a:pPr>
            <a:r>
              <a:rPr lang="en" sz="2400" b="1" dirty="0" smtClean="0">
                <a:solidFill>
                  <a:srgbClr val="002060"/>
                </a:solidFill>
                <a:latin typeface="Calibri"/>
                <a:ea typeface="Calibri"/>
                <a:cs typeface="Calibri"/>
                <a:sym typeface="Calibri"/>
              </a:rPr>
              <a:t>District MVP </a:t>
            </a:r>
            <a:r>
              <a:rPr lang="en" sz="2400" b="1" dirty="0">
                <a:solidFill>
                  <a:srgbClr val="002060"/>
                </a:solidFill>
                <a:latin typeface="Calibri"/>
                <a:ea typeface="Calibri"/>
                <a:cs typeface="Calibri"/>
                <a:sym typeface="Calibri"/>
              </a:rPr>
              <a:t>Liaisons:</a:t>
            </a:r>
            <a:endParaRPr sz="1467" dirty="0">
              <a:solidFill>
                <a:srgbClr val="002060"/>
              </a:solidFill>
            </a:endParaRPr>
          </a:p>
          <a:p>
            <a:pPr marL="0" indent="0">
              <a:lnSpc>
                <a:spcPct val="80000"/>
              </a:lnSpc>
              <a:spcBef>
                <a:spcPts val="1067"/>
              </a:spcBef>
              <a:buClr>
                <a:srgbClr val="0E3065"/>
              </a:buClr>
              <a:buSzPts val="1800"/>
              <a:buNone/>
            </a:pPr>
            <a:r>
              <a:rPr lang="en" sz="2400" b="1" dirty="0">
                <a:solidFill>
                  <a:srgbClr val="002060"/>
                </a:solidFill>
                <a:latin typeface="Calibri"/>
                <a:ea typeface="Calibri"/>
                <a:cs typeface="Calibri"/>
                <a:sym typeface="Calibri"/>
              </a:rPr>
              <a:t>(407)317-3200</a:t>
            </a:r>
            <a:endParaRPr sz="2400" b="1" dirty="0">
              <a:solidFill>
                <a:srgbClr val="002060"/>
              </a:solidFill>
              <a:latin typeface="Calibri"/>
              <a:ea typeface="Calibri"/>
              <a:cs typeface="Calibri"/>
              <a:sym typeface="Calibri"/>
            </a:endParaRPr>
          </a:p>
          <a:p>
            <a:pPr marL="0" indent="0">
              <a:lnSpc>
                <a:spcPct val="80000"/>
              </a:lnSpc>
              <a:spcBef>
                <a:spcPts val="1067"/>
              </a:spcBef>
              <a:buClr>
                <a:srgbClr val="0E3065"/>
              </a:buClr>
              <a:buSzPts val="1800"/>
              <a:buNone/>
            </a:pPr>
            <a:r>
              <a:rPr lang="en" sz="2400" dirty="0">
                <a:solidFill>
                  <a:srgbClr val="002060"/>
                </a:solidFill>
                <a:latin typeface="Calibri"/>
                <a:ea typeface="Calibri"/>
                <a:cs typeface="Calibri"/>
                <a:sym typeface="Calibri"/>
              </a:rPr>
              <a:t>Danielle Batista: x 200-2789</a:t>
            </a:r>
            <a:endParaRPr sz="1067" dirty="0">
              <a:solidFill>
                <a:srgbClr val="002060"/>
              </a:solidFill>
              <a:latin typeface="Calibri"/>
              <a:ea typeface="Calibri"/>
              <a:cs typeface="Calibri"/>
              <a:sym typeface="Calibri"/>
            </a:endParaRPr>
          </a:p>
          <a:p>
            <a:pPr marL="0" indent="0">
              <a:lnSpc>
                <a:spcPct val="80000"/>
              </a:lnSpc>
              <a:spcBef>
                <a:spcPts val="1067"/>
              </a:spcBef>
              <a:buClr>
                <a:srgbClr val="0E3065"/>
              </a:buClr>
              <a:buSzPts val="1800"/>
              <a:buNone/>
            </a:pPr>
            <a:r>
              <a:rPr lang="en" sz="2400" dirty="0">
                <a:solidFill>
                  <a:srgbClr val="002060"/>
                </a:solidFill>
                <a:latin typeface="Calibri"/>
                <a:ea typeface="Calibri"/>
                <a:cs typeface="Calibri"/>
                <a:sym typeface="Calibri"/>
              </a:rPr>
              <a:t>Bernice Mendez: x 200-2815 </a:t>
            </a:r>
            <a:endParaRPr sz="1067" dirty="0">
              <a:solidFill>
                <a:srgbClr val="002060"/>
              </a:solidFill>
              <a:latin typeface="Calibri"/>
              <a:ea typeface="Calibri"/>
              <a:cs typeface="Calibri"/>
              <a:sym typeface="Calibri"/>
            </a:endParaRPr>
          </a:p>
          <a:p>
            <a:pPr marL="0" indent="0">
              <a:lnSpc>
                <a:spcPct val="80000"/>
              </a:lnSpc>
              <a:spcBef>
                <a:spcPts val="1067"/>
              </a:spcBef>
              <a:buClr>
                <a:srgbClr val="0E3065"/>
              </a:buClr>
              <a:buSzPts val="1800"/>
              <a:buNone/>
            </a:pPr>
            <a:r>
              <a:rPr lang="en" sz="2400" dirty="0">
                <a:solidFill>
                  <a:srgbClr val="002060"/>
                </a:solidFill>
                <a:latin typeface="Calibri"/>
                <a:ea typeface="Calibri"/>
                <a:cs typeface="Calibri"/>
                <a:sym typeface="Calibri"/>
              </a:rPr>
              <a:t>Jasmin Reyes Baerga: x 200-4594</a:t>
            </a:r>
            <a:endParaRPr sz="1467" dirty="0">
              <a:solidFill>
                <a:srgbClr val="002060"/>
              </a:solidFill>
            </a:endParaRPr>
          </a:p>
          <a:p>
            <a:pPr marL="0" indent="0">
              <a:lnSpc>
                <a:spcPct val="80000"/>
              </a:lnSpc>
              <a:spcBef>
                <a:spcPts val="1067"/>
              </a:spcBef>
              <a:buClr>
                <a:srgbClr val="0E3065"/>
              </a:buClr>
              <a:buSzPts val="1800"/>
              <a:buNone/>
            </a:pPr>
            <a:r>
              <a:rPr lang="en" sz="2400" dirty="0">
                <a:solidFill>
                  <a:srgbClr val="002060"/>
                </a:solidFill>
                <a:latin typeface="Calibri"/>
                <a:ea typeface="Calibri"/>
                <a:cs typeface="Calibri"/>
                <a:sym typeface="Calibri"/>
              </a:rPr>
              <a:t>Natasha Paul: x200-2032</a:t>
            </a:r>
            <a:endParaRPr sz="1467" dirty="0">
              <a:solidFill>
                <a:srgbClr val="002060"/>
              </a:solidFill>
            </a:endParaRPr>
          </a:p>
          <a:p>
            <a:pPr marL="0" indent="0">
              <a:lnSpc>
                <a:spcPct val="80000"/>
              </a:lnSpc>
              <a:spcBef>
                <a:spcPts val="1067"/>
              </a:spcBef>
              <a:buClr>
                <a:schemeClr val="dk1"/>
              </a:buClr>
              <a:buSzPts val="2100"/>
              <a:buNone/>
            </a:pPr>
            <a:endParaRPr sz="1467" dirty="0">
              <a:latin typeface="Calibri"/>
              <a:ea typeface="Calibri"/>
              <a:cs typeface="Calibri"/>
              <a:sym typeface="Calibri"/>
            </a:endParaRPr>
          </a:p>
          <a:p>
            <a:pPr marL="0" indent="0">
              <a:lnSpc>
                <a:spcPct val="80000"/>
              </a:lnSpc>
              <a:spcBef>
                <a:spcPts val="1067"/>
              </a:spcBef>
              <a:buClr>
                <a:schemeClr val="dk1"/>
              </a:buClr>
              <a:buSzPts val="2100"/>
              <a:buNone/>
            </a:pPr>
            <a:endParaRPr sz="1467" dirty="0">
              <a:latin typeface="Calibri"/>
              <a:ea typeface="Calibri"/>
              <a:cs typeface="Calibri"/>
              <a:sym typeface="Calibri"/>
            </a:endParaRPr>
          </a:p>
        </p:txBody>
      </p:sp>
      <p:sp>
        <p:nvSpPr>
          <p:cNvPr id="3" name="Slide Number Placeholder 2"/>
          <p:cNvSpPr>
            <a:spLocks noGrp="1"/>
          </p:cNvSpPr>
          <p:nvPr>
            <p:ph type="sldNum" idx="12"/>
          </p:nvPr>
        </p:nvSpPr>
        <p:spPr/>
        <p:txBody>
          <a:bodyPr/>
          <a:lstStyle/>
          <a:p>
            <a:fld id="{00000000-1234-1234-1234-123412341234}" type="slidenum">
              <a:rPr lang="en" smtClean="0"/>
              <a:pPr/>
              <a:t>33</a:t>
            </a:fld>
            <a:endParaRPr lang="en"/>
          </a:p>
        </p:txBody>
      </p:sp>
    </p:spTree>
    <p:extLst>
      <p:ext uri="{BB962C8B-B14F-4D97-AF65-F5344CB8AC3E}">
        <p14:creationId xmlns:p14="http://schemas.microsoft.com/office/powerpoint/2010/main" val="411956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58A4E6-9B30-D84D-AC70-F8F9AC49387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000" dirty="0" smtClean="0">
                <a:solidFill>
                  <a:prstClr val="white"/>
                </a:solidFill>
              </a:rPr>
              <a:t>SOAR </a:t>
            </a:r>
            <a:r>
              <a:rPr lang="en-US" sz="4000" dirty="0">
                <a:solidFill>
                  <a:prstClr val="white"/>
                </a:solidFill>
              </a:rPr>
              <a:t>(SSI/SSDI Outreach, Access, and Recovery) </a:t>
            </a:r>
            <a:br>
              <a:rPr lang="en-US" sz="4000" dirty="0">
                <a:solidFill>
                  <a:prstClr val="white"/>
                </a:solidFill>
              </a:rPr>
            </a:br>
            <a:r>
              <a:rPr lang="en-US" sz="4000" dirty="0">
                <a:solidFill>
                  <a:prstClr val="white"/>
                </a:solidFill>
              </a:rPr>
              <a:t>for Adults </a:t>
            </a:r>
            <a:r>
              <a:rPr lang="en-US" sz="4000" dirty="0" smtClean="0">
                <a:solidFill>
                  <a:prstClr val="white"/>
                </a:solidFill>
              </a:rPr>
              <a:t>Orientation</a:t>
            </a:r>
            <a:endParaRPr lang="en-US" sz="4000" kern="1200" dirty="0">
              <a:solidFill>
                <a:srgbClr val="FFFFFF"/>
              </a:solidFill>
            </a:endParaRPr>
          </a:p>
        </p:txBody>
      </p:sp>
      <p:sp>
        <p:nvSpPr>
          <p:cNvPr id="3" name="Content Placeholder 2">
            <a:extLst>
              <a:ext uri="{FF2B5EF4-FFF2-40B4-BE49-F238E27FC236}">
                <a16:creationId xmlns:a16="http://schemas.microsoft.com/office/drawing/2014/main" id="{7F3A7256-43F6-524E-8595-B3D9411957F9}"/>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000" kern="1200" dirty="0" smtClean="0">
                <a:solidFill>
                  <a:srgbClr val="FFFFFF"/>
                </a:solidFill>
                <a:latin typeface="+mn-lt"/>
                <a:ea typeface="+mn-ea"/>
                <a:cs typeface="+mn-cs"/>
              </a:rPr>
              <a:t>Colleen </a:t>
            </a:r>
            <a:r>
              <a:rPr lang="en-US" sz="2000" kern="1200" dirty="0" err="1" smtClean="0">
                <a:solidFill>
                  <a:srgbClr val="FFFFFF"/>
                </a:solidFill>
                <a:latin typeface="+mn-lt"/>
                <a:ea typeface="+mn-ea"/>
                <a:cs typeface="+mn-cs"/>
              </a:rPr>
              <a:t>Cantin</a:t>
            </a:r>
            <a:endParaRPr lang="en-US" sz="2000" kern="1200" dirty="0">
              <a:solidFill>
                <a:srgbClr val="FFFFFF"/>
              </a:solidFill>
              <a:latin typeface="+mn-lt"/>
              <a:ea typeface="+mn-ea"/>
              <a:cs typeface="+mn-cs"/>
            </a:endParaRPr>
          </a:p>
        </p:txBody>
      </p:sp>
    </p:spTree>
    <p:extLst>
      <p:ext uri="{BB962C8B-B14F-4D97-AF65-F5344CB8AC3E}">
        <p14:creationId xmlns:p14="http://schemas.microsoft.com/office/powerpoint/2010/main" val="3177887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EE626-EEC0-43FB-B603-AA0AC5C12AF2}"/>
              </a:ext>
            </a:extLst>
          </p:cNvPr>
          <p:cNvSpPr>
            <a:spLocks noGrp="1"/>
          </p:cNvSpPr>
          <p:nvPr>
            <p:ph type="ctrTitle"/>
          </p:nvPr>
        </p:nvSpPr>
        <p:spPr>
          <a:xfrm>
            <a:off x="741084" y="745067"/>
            <a:ext cx="11205299" cy="1514367"/>
          </a:xfrm>
        </p:spPr>
        <p:txBody>
          <a:bodyPr>
            <a:noAutofit/>
          </a:bodyPr>
          <a:lstStyle/>
          <a:p>
            <a:r>
              <a:rPr lang="en-US" sz="4267" dirty="0">
                <a:solidFill>
                  <a:prstClr val="white"/>
                </a:solidFill>
              </a:rPr>
              <a:t/>
            </a:r>
            <a:br>
              <a:rPr lang="en-US" sz="4267" dirty="0">
                <a:solidFill>
                  <a:prstClr val="white"/>
                </a:solidFill>
              </a:rPr>
            </a:br>
            <a:r>
              <a:rPr lang="en-US" sz="4267" dirty="0">
                <a:solidFill>
                  <a:prstClr val="white"/>
                </a:solidFill>
              </a:rPr>
              <a:t/>
            </a:r>
            <a:br>
              <a:rPr lang="en-US" sz="4267" dirty="0">
                <a:solidFill>
                  <a:prstClr val="white"/>
                </a:solidFill>
              </a:rPr>
            </a:br>
            <a:r>
              <a:rPr lang="en-US" sz="4000" dirty="0">
                <a:solidFill>
                  <a:prstClr val="white"/>
                </a:solidFill>
              </a:rPr>
              <a:t>SOAR (SSI/SSDI Outreach, Access, and Recovery) </a:t>
            </a:r>
            <a:br>
              <a:rPr lang="en-US" sz="4000" dirty="0">
                <a:solidFill>
                  <a:prstClr val="white"/>
                </a:solidFill>
              </a:rPr>
            </a:br>
            <a:r>
              <a:rPr lang="en-US" sz="4000" dirty="0">
                <a:solidFill>
                  <a:prstClr val="white"/>
                </a:solidFill>
              </a:rPr>
              <a:t>for Adults Orientation</a:t>
            </a:r>
            <a:r>
              <a:rPr lang="en-US" sz="4267" dirty="0">
                <a:solidFill>
                  <a:prstClr val="white"/>
                </a:solidFill>
              </a:rPr>
              <a:t/>
            </a:r>
            <a:br>
              <a:rPr lang="en-US" sz="4267" dirty="0">
                <a:solidFill>
                  <a:prstClr val="white"/>
                </a:solidFill>
              </a:rPr>
            </a:br>
            <a:endParaRPr lang="en-US" sz="4267" dirty="0"/>
          </a:p>
        </p:txBody>
      </p:sp>
      <p:sp>
        <p:nvSpPr>
          <p:cNvPr id="6" name="Subtitle 5">
            <a:extLst>
              <a:ext uri="{FF2B5EF4-FFF2-40B4-BE49-F238E27FC236}">
                <a16:creationId xmlns:a16="http://schemas.microsoft.com/office/drawing/2014/main" id="{1EC365AA-61DB-46DD-9742-F7B4A5D30598}"/>
              </a:ext>
            </a:extLst>
          </p:cNvPr>
          <p:cNvSpPr>
            <a:spLocks noGrp="1"/>
          </p:cNvSpPr>
          <p:nvPr>
            <p:ph type="subTitle" idx="1"/>
          </p:nvPr>
        </p:nvSpPr>
        <p:spPr/>
        <p:txBody>
          <a:bodyPr>
            <a:normAutofit/>
          </a:bodyPr>
          <a:lstStyle/>
          <a:p>
            <a:r>
              <a:rPr lang="en-US" dirty="0"/>
              <a:t>Substance Abuse and Mental Health Services Administration</a:t>
            </a:r>
          </a:p>
          <a:p>
            <a:r>
              <a:rPr lang="en-US" dirty="0"/>
              <a:t>(SAMHSA) SOAR Technical Assistance Center</a:t>
            </a:r>
          </a:p>
          <a:p>
            <a:r>
              <a:rPr lang="en-US" dirty="0"/>
              <a:t>Policy Research Associates, Inc.</a:t>
            </a:r>
          </a:p>
        </p:txBody>
      </p:sp>
      <p:pic>
        <p:nvPicPr>
          <p:cNvPr id="4" name="Picture 3">
            <a:extLst>
              <a:ext uri="{FF2B5EF4-FFF2-40B4-BE49-F238E27FC236}">
                <a16:creationId xmlns:a16="http://schemas.microsoft.com/office/drawing/2014/main" id="{6CA74779-3913-4385-B517-4FAA3F25EC19}"/>
              </a:ext>
            </a:extLst>
          </p:cNvPr>
          <p:cNvPicPr>
            <a:picLocks noChangeAspect="1"/>
          </p:cNvPicPr>
          <p:nvPr/>
        </p:nvPicPr>
        <p:blipFill>
          <a:blip r:embed="rId3"/>
          <a:stretch>
            <a:fillRect/>
          </a:stretch>
        </p:blipFill>
        <p:spPr>
          <a:xfrm>
            <a:off x="279401" y="5606539"/>
            <a:ext cx="3788833" cy="1155708"/>
          </a:xfrm>
          <a:prstGeom prst="rect">
            <a:avLst/>
          </a:prstGeom>
        </p:spPr>
      </p:pic>
    </p:spTree>
    <p:extLst>
      <p:ext uri="{BB962C8B-B14F-4D97-AF65-F5344CB8AC3E}">
        <p14:creationId xmlns:p14="http://schemas.microsoft.com/office/powerpoint/2010/main" val="3708343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9C0B0E4-C8D7-4BFF-97F6-003855201A83}"/>
              </a:ext>
            </a:extLst>
          </p:cNvPr>
          <p:cNvSpPr>
            <a:spLocks noGrp="1"/>
          </p:cNvSpPr>
          <p:nvPr>
            <p:ph idx="1"/>
          </p:nvPr>
        </p:nvSpPr>
        <p:spPr>
          <a:xfrm>
            <a:off x="803341" y="1586207"/>
            <a:ext cx="10399060" cy="4637741"/>
          </a:xfrm>
        </p:spPr>
        <p:txBody>
          <a:bodyPr>
            <a:noAutofit/>
          </a:bodyPr>
          <a:lstStyle/>
          <a:p>
            <a:r>
              <a:rPr lang="en-US" sz="3067" dirty="0"/>
              <a:t>A model for assisting eligible individuals to apply for Social Security Administration (SSA) disability benefits</a:t>
            </a:r>
          </a:p>
          <a:p>
            <a:r>
              <a:rPr lang="en-US" sz="3067" dirty="0"/>
              <a:t>For individuals who are experiencing or at risk of homelessness and have a serious mental illness, co-occurring substance use disorder, or other physical disabilities</a:t>
            </a:r>
          </a:p>
          <a:p>
            <a:r>
              <a:rPr lang="en-US" sz="3067" dirty="0"/>
              <a:t>Sponsored by SAMHSA in collaboration with the Social Security Administration (SSA) since 2005</a:t>
            </a:r>
          </a:p>
          <a:p>
            <a:r>
              <a:rPr lang="en-US" sz="3067" dirty="0"/>
              <a:t>All 50 states and Washington, DC currently participate</a:t>
            </a:r>
          </a:p>
        </p:txBody>
      </p:sp>
      <p:sp>
        <p:nvSpPr>
          <p:cNvPr id="3" name="Slide Number Placeholder 2">
            <a:extLst>
              <a:ext uri="{FF2B5EF4-FFF2-40B4-BE49-F238E27FC236}">
                <a16:creationId xmlns:a16="http://schemas.microsoft.com/office/drawing/2014/main" id="{8BAFA7D1-63FC-4DE9-833F-3B0B43581C56}"/>
              </a:ext>
            </a:extLst>
          </p:cNvPr>
          <p:cNvSpPr>
            <a:spLocks noGrp="1"/>
          </p:cNvSpPr>
          <p:nvPr>
            <p:ph type="sldNum" sz="quarter" idx="10"/>
          </p:nvPr>
        </p:nvSpPr>
        <p:spPr/>
        <p:txBody>
          <a:bodyPr/>
          <a:lstStyle/>
          <a:p>
            <a:fld id="{D07D4089-40B5-457D-927F-16367A53BB79}" type="slidenum">
              <a:rPr lang="en-US" smtClean="0">
                <a:solidFill>
                  <a:prstClr val="black">
                    <a:tint val="75000"/>
                  </a:prstClr>
                </a:solidFill>
              </a:rPr>
              <a:pPr/>
              <a:t>36</a:t>
            </a:fld>
            <a:endParaRPr lang="en-US" dirty="0">
              <a:solidFill>
                <a:prstClr val="black">
                  <a:tint val="75000"/>
                </a:prstClr>
              </a:solidFill>
            </a:endParaRPr>
          </a:p>
        </p:txBody>
      </p:sp>
      <p:sp>
        <p:nvSpPr>
          <p:cNvPr id="5" name="Title 4">
            <a:extLst>
              <a:ext uri="{FF2B5EF4-FFF2-40B4-BE49-F238E27FC236}">
                <a16:creationId xmlns:a16="http://schemas.microsoft.com/office/drawing/2014/main" id="{51483DC0-EE30-4E3C-A888-3308C31E3123}"/>
              </a:ext>
            </a:extLst>
          </p:cNvPr>
          <p:cNvSpPr>
            <a:spLocks noGrp="1"/>
          </p:cNvSpPr>
          <p:nvPr>
            <p:ph type="title"/>
          </p:nvPr>
        </p:nvSpPr>
        <p:spPr/>
        <p:txBody>
          <a:bodyPr>
            <a:noAutofit/>
          </a:bodyPr>
          <a:lstStyle/>
          <a:p>
            <a:r>
              <a:rPr lang="en-US" dirty="0"/>
              <a:t>What is SOAR?</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884" y="927586"/>
            <a:ext cx="3364633" cy="926785"/>
          </a:xfrm>
          <a:prstGeom prst="rect">
            <a:avLst/>
          </a:prstGeom>
        </p:spPr>
      </p:pic>
    </p:spTree>
    <p:extLst>
      <p:ext uri="{BB962C8B-B14F-4D97-AF65-F5344CB8AC3E}">
        <p14:creationId xmlns:p14="http://schemas.microsoft.com/office/powerpoint/2010/main" val="921327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442318" y="899808"/>
            <a:ext cx="3820965" cy="573144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noAutofit/>
          </a:bodyPr>
          <a:lstStyle/>
          <a:p>
            <a:r>
              <a:rPr lang="en-US" dirty="0"/>
              <a:t>What Makes SOAR Unique?</a:t>
            </a:r>
          </a:p>
        </p:txBody>
      </p:sp>
      <p:sp>
        <p:nvSpPr>
          <p:cNvPr id="8" name="Rounded Rectangular Callout 7"/>
          <p:cNvSpPr/>
          <p:nvPr/>
        </p:nvSpPr>
        <p:spPr>
          <a:xfrm>
            <a:off x="6223379" y="1134160"/>
            <a:ext cx="3097203" cy="1297160"/>
          </a:xfrm>
          <a:prstGeom prst="wedgeRoundRectCallout">
            <a:avLst>
              <a:gd name="adj1" fmla="val 29064"/>
              <a:gd name="adj2" fmla="val 7107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77"/>
            <a:r>
              <a:rPr lang="en-US" sz="2667" dirty="0">
                <a:solidFill>
                  <a:srgbClr val="2683C6">
                    <a:lumMod val="75000"/>
                  </a:srgbClr>
                </a:solidFill>
              </a:rPr>
              <a:t>SOAR-trained case workers are the heroes!</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688781" y="2193577"/>
            <a:ext cx="1640715" cy="3932057"/>
          </a:xfrm>
          <a:prstGeom prst="rect">
            <a:avLst/>
          </a:prstGeom>
        </p:spPr>
      </p:pic>
      <p:sp>
        <p:nvSpPr>
          <p:cNvPr id="9"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a:xfrm>
            <a:off x="609600" y="6356351"/>
            <a:ext cx="2743200" cy="365125"/>
          </a:xfrm>
        </p:spPr>
        <p:txBody>
          <a:bodyPr/>
          <a:lstStyle/>
          <a:p>
            <a:fld id="{2DC510AA-705B-420D-BF52-3D34AE6B9BAA}"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1499034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434541"/>
            <a:ext cx="11338560" cy="1921809"/>
          </a:xfrm>
        </p:spPr>
        <p:txBody>
          <a:bodyPr>
            <a:normAutofit fontScale="77500" lnSpcReduction="20000"/>
          </a:bodyPr>
          <a:lstStyle/>
          <a:p>
            <a:pPr>
              <a:lnSpc>
                <a:spcPct val="110000"/>
              </a:lnSpc>
            </a:pPr>
            <a:r>
              <a:rPr lang="en-US" sz="3467" dirty="0"/>
              <a:t>Standardized training provided across all geographic areas</a:t>
            </a:r>
          </a:p>
          <a:p>
            <a:pPr>
              <a:lnSpc>
                <a:spcPct val="110000"/>
              </a:lnSpc>
            </a:pPr>
            <a:r>
              <a:rPr lang="en-US" sz="3467" dirty="0"/>
              <a:t>SOAR Leaders can coordinate follow-up training and support</a:t>
            </a:r>
          </a:p>
          <a:p>
            <a:pPr>
              <a:lnSpc>
                <a:spcPct val="110000"/>
              </a:lnSpc>
            </a:pPr>
            <a:r>
              <a:rPr lang="en-US" sz="3467" dirty="0"/>
              <a:t>Course is FREE, web-based, and self-guided</a:t>
            </a:r>
          </a:p>
          <a:p>
            <a:pPr>
              <a:lnSpc>
                <a:spcPct val="110000"/>
              </a:lnSpc>
            </a:pPr>
            <a:r>
              <a:rPr lang="en-US" sz="3467" dirty="0"/>
              <a:t>20 CEUs from National Association of Social Workers (NASW)</a:t>
            </a:r>
          </a:p>
          <a:p>
            <a:pPr marL="0" indent="0">
              <a:buNone/>
            </a:pPr>
            <a:endParaRPr lang="en-US" dirty="0"/>
          </a:p>
        </p:txBody>
      </p:sp>
      <p:sp>
        <p:nvSpPr>
          <p:cNvPr id="3" name="Slide Number Placeholder 2"/>
          <p:cNvSpPr>
            <a:spLocks noGrp="1"/>
          </p:cNvSpPr>
          <p:nvPr>
            <p:ph type="sldNum" sz="quarter" idx="10"/>
          </p:nvPr>
        </p:nvSpPr>
        <p:spPr/>
        <p:txBody>
          <a:bodyPr/>
          <a:lstStyle/>
          <a:p>
            <a:fld id="{D07D4089-40B5-457D-927F-16367A53BB79}" type="slidenum">
              <a:rPr lang="en-US" smtClean="0">
                <a:solidFill>
                  <a:prstClr val="black">
                    <a:tint val="75000"/>
                  </a:prstClr>
                </a:solidFill>
              </a:rPr>
              <a:pPr/>
              <a:t>38</a:t>
            </a:fld>
            <a:endParaRPr lang="en-US" dirty="0">
              <a:solidFill>
                <a:prstClr val="black">
                  <a:tint val="75000"/>
                </a:prstClr>
              </a:solidFill>
            </a:endParaRPr>
          </a:p>
        </p:txBody>
      </p:sp>
      <p:sp>
        <p:nvSpPr>
          <p:cNvPr id="4" name="Title 3"/>
          <p:cNvSpPr>
            <a:spLocks noGrp="1"/>
          </p:cNvSpPr>
          <p:nvPr>
            <p:ph type="title"/>
          </p:nvPr>
        </p:nvSpPr>
        <p:spPr/>
        <p:txBody>
          <a:bodyPr>
            <a:noAutofit/>
          </a:bodyPr>
          <a:lstStyle/>
          <a:p>
            <a:r>
              <a:rPr lang="en-US" dirty="0"/>
              <a:t>Benefits of the SOAR Online Course</a:t>
            </a:r>
          </a:p>
        </p:txBody>
      </p:sp>
      <p:sp>
        <p:nvSpPr>
          <p:cNvPr id="6" name="AutoShape 2" descr="LC Banner Child-01.png"/>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87655"/>
            <a:ext cx="12192000" cy="3712464"/>
          </a:xfrm>
          <a:prstGeom prst="rect">
            <a:avLst/>
          </a:prstGeom>
        </p:spPr>
      </p:pic>
    </p:spTree>
    <p:extLst>
      <p:ext uri="{BB962C8B-B14F-4D97-AF65-F5344CB8AC3E}">
        <p14:creationId xmlns:p14="http://schemas.microsoft.com/office/powerpoint/2010/main" val="2708356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1" y="1192784"/>
            <a:ext cx="6369879" cy="5093664"/>
          </a:xfrm>
        </p:spPr>
        <p:txBody>
          <a:bodyPr/>
          <a:lstStyle/>
          <a:p>
            <a:r>
              <a:rPr lang="en-US" dirty="0"/>
              <a:t>Training: 20 hours</a:t>
            </a:r>
          </a:p>
          <a:p>
            <a:r>
              <a:rPr lang="en-US" dirty="0"/>
              <a:t>20-40 hours per complete application</a:t>
            </a:r>
          </a:p>
          <a:p>
            <a:r>
              <a:rPr lang="en-US" dirty="0"/>
              <a:t>SOAR Critical Components</a:t>
            </a:r>
          </a:p>
          <a:p>
            <a:r>
              <a:rPr lang="en-US" dirty="0"/>
              <a:t>Outcome Tracking</a:t>
            </a:r>
          </a:p>
          <a:p>
            <a:r>
              <a:rPr lang="en-US" dirty="0"/>
              <a:t>Benefit to Your Agency and the Individuals You Serve</a:t>
            </a:r>
          </a:p>
          <a:p>
            <a:endParaRPr lang="en-US" dirty="0"/>
          </a:p>
        </p:txBody>
      </p:sp>
      <p:sp>
        <p:nvSpPr>
          <p:cNvPr id="4" name="Slide Number Placeholder 3"/>
          <p:cNvSpPr>
            <a:spLocks noGrp="1"/>
          </p:cNvSpPr>
          <p:nvPr>
            <p:ph type="sldNum" sz="quarter" idx="10"/>
          </p:nvPr>
        </p:nvSpPr>
        <p:spPr/>
        <p:txBody>
          <a:bodyPr/>
          <a:lstStyle/>
          <a:p>
            <a:fld id="{D07D4089-40B5-457D-927F-16367A53BB79}" type="slidenum">
              <a:rPr lang="en-US" smtClean="0">
                <a:solidFill>
                  <a:prstClr val="black">
                    <a:tint val="75000"/>
                  </a:prstClr>
                </a:solidFill>
              </a:rPr>
              <a:pPr/>
              <a:t>39</a:t>
            </a:fld>
            <a:endParaRPr lang="en-US" dirty="0">
              <a:solidFill>
                <a:prstClr val="black">
                  <a:tint val="75000"/>
                </a:prstClr>
              </a:solidFill>
            </a:endParaRPr>
          </a:p>
        </p:txBody>
      </p:sp>
      <p:sp>
        <p:nvSpPr>
          <p:cNvPr id="5" name="Title 4"/>
          <p:cNvSpPr>
            <a:spLocks noGrp="1"/>
          </p:cNvSpPr>
          <p:nvPr>
            <p:ph type="title"/>
          </p:nvPr>
        </p:nvSpPr>
        <p:spPr/>
        <p:txBody>
          <a:bodyPr>
            <a:normAutofit fontScale="90000"/>
          </a:bodyPr>
          <a:lstStyle/>
          <a:p>
            <a:r>
              <a:rPr lang="en-US" dirty="0"/>
              <a:t>Getting Involved: Time Commitment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955" y="1192784"/>
            <a:ext cx="3854643" cy="4669597"/>
          </a:xfrm>
          <a:prstGeom prst="rect">
            <a:avLst/>
          </a:prstGeom>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877741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58A4E6-9B30-D84D-AC70-F8F9AC49387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3200" dirty="0">
                <a:solidFill>
                  <a:schemeClr val="bg1"/>
                </a:solidFill>
              </a:rPr>
              <a:t>McKinney-Vento Program</a:t>
            </a:r>
            <a:endParaRPr lang="en-US" sz="3200" kern="1200" dirty="0">
              <a:solidFill>
                <a:schemeClr val="bg1"/>
              </a:solidFill>
            </a:endParaRPr>
          </a:p>
        </p:txBody>
      </p:sp>
      <p:sp>
        <p:nvSpPr>
          <p:cNvPr id="3" name="Content Placeholder 2">
            <a:extLst>
              <a:ext uri="{FF2B5EF4-FFF2-40B4-BE49-F238E27FC236}">
                <a16:creationId xmlns:a16="http://schemas.microsoft.com/office/drawing/2014/main" id="{7F3A7256-43F6-524E-8595-B3D9411957F9}"/>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000" kern="1200" dirty="0" smtClean="0">
                <a:solidFill>
                  <a:srgbClr val="FFFFFF"/>
                </a:solidFill>
                <a:latin typeface="+mn-lt"/>
                <a:ea typeface="+mn-ea"/>
                <a:cs typeface="+mn-cs"/>
              </a:rPr>
              <a:t>Danielle Batista </a:t>
            </a:r>
            <a:endParaRPr lang="en-US" sz="2000" kern="1200" dirty="0">
              <a:solidFill>
                <a:srgbClr val="FFFFFF"/>
              </a:solidFill>
              <a:latin typeface="+mn-lt"/>
              <a:ea typeface="+mn-ea"/>
              <a:cs typeface="+mn-cs"/>
            </a:endParaRPr>
          </a:p>
        </p:txBody>
      </p:sp>
    </p:spTree>
    <p:extLst>
      <p:ext uri="{BB962C8B-B14F-4D97-AF65-F5344CB8AC3E}">
        <p14:creationId xmlns:p14="http://schemas.microsoft.com/office/powerpoint/2010/main" val="2695037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SOAR Online Course: Articles and Practice Case</a:t>
            </a:r>
          </a:p>
        </p:txBody>
      </p:sp>
      <p:pic>
        <p:nvPicPr>
          <p:cNvPr id="39939"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038349" y="1369322"/>
            <a:ext cx="4399788" cy="49870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9940" name="Content Placeholder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644171" y="1339816"/>
            <a:ext cx="4304107" cy="49574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168644" y="726291"/>
            <a:ext cx="3877499" cy="584775"/>
          </a:xfrm>
          <a:prstGeom prst="rect">
            <a:avLst/>
          </a:prstGeom>
          <a:noFill/>
        </p:spPr>
        <p:txBody>
          <a:bodyPr wrap="square" rtlCol="0">
            <a:spAutoFit/>
          </a:bodyPr>
          <a:lstStyle/>
          <a:p>
            <a:pPr algn="ctr"/>
            <a:r>
              <a:rPr lang="en-US" sz="3200" dirty="0">
                <a:solidFill>
                  <a:prstClr val="black"/>
                </a:solidFill>
              </a:rPr>
              <a:t>Articles and Content</a:t>
            </a:r>
          </a:p>
        </p:txBody>
      </p:sp>
      <p:sp>
        <p:nvSpPr>
          <p:cNvPr id="11" name="TextBox 10"/>
          <p:cNvSpPr txBox="1"/>
          <p:nvPr/>
        </p:nvSpPr>
        <p:spPr>
          <a:xfrm>
            <a:off x="6753866" y="726291"/>
            <a:ext cx="4084717" cy="584775"/>
          </a:xfrm>
          <a:prstGeom prst="rect">
            <a:avLst/>
          </a:prstGeom>
          <a:noFill/>
        </p:spPr>
        <p:txBody>
          <a:bodyPr wrap="square" rtlCol="0">
            <a:spAutoFit/>
          </a:bodyPr>
          <a:lstStyle/>
          <a:p>
            <a:pPr algn="ctr"/>
            <a:r>
              <a:rPr lang="en-US" sz="3200" dirty="0">
                <a:solidFill>
                  <a:prstClr val="black"/>
                </a:solidFill>
              </a:rPr>
              <a:t>Practice Case</a:t>
            </a:r>
          </a:p>
        </p:txBody>
      </p:sp>
      <p:sp>
        <p:nvSpPr>
          <p:cNvPr id="12"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a:xfrm>
            <a:off x="609600" y="6356351"/>
            <a:ext cx="2743200" cy="365125"/>
          </a:xfrm>
        </p:spPr>
        <p:txBody>
          <a:bodyPr/>
          <a:lstStyle/>
          <a:p>
            <a:fld id="{114B5694-DC8D-4766-A59F-F76273B33261}"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616470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34BE86-34AD-4AA2-BC42-D193415826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75" r="5835"/>
          <a:stretch/>
        </p:blipFill>
        <p:spPr>
          <a:xfrm>
            <a:off x="8083296" y="1596544"/>
            <a:ext cx="4108705" cy="4072736"/>
          </a:xfrm>
          <a:prstGeom prst="rect">
            <a:avLst/>
          </a:prstGeom>
        </p:spPr>
      </p:pic>
      <p:sp>
        <p:nvSpPr>
          <p:cNvPr id="3" name="Content Placeholder 2">
            <a:extLst>
              <a:ext uri="{FF2B5EF4-FFF2-40B4-BE49-F238E27FC236}">
                <a16:creationId xmlns:a16="http://schemas.microsoft.com/office/drawing/2014/main" id="{674F9842-B1F5-4C77-B17A-866647AAFE0D}"/>
              </a:ext>
            </a:extLst>
          </p:cNvPr>
          <p:cNvSpPr>
            <a:spLocks noGrp="1"/>
          </p:cNvSpPr>
          <p:nvPr>
            <p:ph sz="half" idx="2"/>
          </p:nvPr>
        </p:nvSpPr>
        <p:spPr>
          <a:xfrm>
            <a:off x="268224" y="1085089"/>
            <a:ext cx="7936992" cy="5425440"/>
          </a:xfrm>
        </p:spPr>
        <p:txBody>
          <a:bodyPr>
            <a:normAutofit fontScale="25000" lnSpcReduction="20000"/>
          </a:bodyPr>
          <a:lstStyle/>
          <a:p>
            <a:pPr marL="685783" indent="-685783">
              <a:buFont typeface="+mj-lt"/>
              <a:buAutoNum type="arabicPeriod"/>
            </a:pPr>
            <a:r>
              <a:rPr lang="en-US" sz="9600" dirty="0"/>
              <a:t>Yes, the application process is complex. SOAR outlines each step of the process with great details. The SOAR local lead is also available to guide you through. </a:t>
            </a:r>
          </a:p>
          <a:p>
            <a:pPr marL="685783" indent="-685783">
              <a:buFont typeface="+mj-lt"/>
              <a:buAutoNum type="arabicPeriod"/>
            </a:pPr>
            <a:r>
              <a:rPr lang="en-US" sz="9600" dirty="0"/>
              <a:t>A standard application is expected to take over 365 days. Florida’s average days to decision is 115 days.</a:t>
            </a:r>
          </a:p>
          <a:p>
            <a:pPr marL="685783" indent="-685783">
              <a:buFont typeface="+mj-lt"/>
              <a:buAutoNum type="arabicPeriod"/>
            </a:pPr>
            <a:r>
              <a:rPr lang="en-US" sz="9600" dirty="0"/>
              <a:t>The average back payment is $6,821. </a:t>
            </a:r>
          </a:p>
          <a:p>
            <a:pPr marL="685783" indent="-685783">
              <a:buFont typeface="+mj-lt"/>
              <a:buAutoNum type="arabicPeriod"/>
            </a:pPr>
            <a:r>
              <a:rPr lang="en-US" sz="9600" dirty="0"/>
              <a:t>Individuals experiencing homelessness receive a homeless flag. </a:t>
            </a:r>
          </a:p>
          <a:p>
            <a:pPr marL="685783" indent="-685783">
              <a:buFont typeface="+mj-lt"/>
              <a:buAutoNum type="arabicPeriod"/>
            </a:pPr>
            <a:r>
              <a:rPr lang="en-US" sz="9600" dirty="0"/>
              <a:t>The process may take time- but so does waiting on a waitlist. </a:t>
            </a:r>
          </a:p>
          <a:p>
            <a:pPr marL="685783" indent="-685783">
              <a:buFont typeface="+mj-lt"/>
              <a:buAutoNum type="arabicPeriod"/>
            </a:pPr>
            <a:r>
              <a:rPr lang="en-US" sz="9600" dirty="0"/>
              <a:t>SOAR is more than access to income; Access to health care and housing; Increased education and employment opportunities</a:t>
            </a:r>
            <a:r>
              <a:rPr lang="en-US" sz="9600"/>
              <a:t>; Decreased </a:t>
            </a:r>
            <a:r>
              <a:rPr lang="en-US" sz="9600" dirty="0"/>
              <a:t>incarcerations and hospitalizations.</a:t>
            </a:r>
          </a:p>
          <a:p>
            <a:pPr marL="685783" indent="-685783">
              <a:buFont typeface="+mj-lt"/>
              <a:buAutoNum type="arabicPeriod"/>
            </a:pPr>
            <a:r>
              <a:rPr lang="en-US" sz="9600" dirty="0"/>
              <a:t>The SOAR TA center offers a HIPAA compliant outcomes tracking system that can be utilized for advocating for funding. </a:t>
            </a:r>
          </a:p>
          <a:p>
            <a:pPr marL="685783" indent="-685783">
              <a:buFont typeface="+mj-lt"/>
              <a:buAutoNum type="arabicPeriod"/>
            </a:pPr>
            <a:endParaRPr lang="en-US" sz="2667" dirty="0"/>
          </a:p>
          <a:p>
            <a:pPr marL="685783" indent="-685783">
              <a:buFont typeface="+mj-lt"/>
              <a:buAutoNum type="arabicPeriod"/>
            </a:pPr>
            <a:endParaRPr lang="en-US" sz="3200" dirty="0"/>
          </a:p>
        </p:txBody>
      </p:sp>
      <p:sp>
        <p:nvSpPr>
          <p:cNvPr id="4" name="Slide Number Placeholder 3">
            <a:extLst>
              <a:ext uri="{FF2B5EF4-FFF2-40B4-BE49-F238E27FC236}">
                <a16:creationId xmlns:a16="http://schemas.microsoft.com/office/drawing/2014/main" id="{3721E8CE-CDF6-45B0-9A9C-2735D8F791DD}"/>
              </a:ext>
            </a:extLst>
          </p:cNvPr>
          <p:cNvSpPr>
            <a:spLocks noGrp="1"/>
          </p:cNvSpPr>
          <p:nvPr>
            <p:ph type="sldNum" sz="quarter" idx="10"/>
          </p:nvPr>
        </p:nvSpPr>
        <p:spPr>
          <a:xfrm>
            <a:off x="423341" y="6492875"/>
            <a:ext cx="2743200" cy="365125"/>
          </a:xfrm>
        </p:spPr>
        <p:txBody>
          <a:bodyPr/>
          <a:lstStyle/>
          <a:p>
            <a:fld id="{D07D4089-40B5-457D-927F-16367A53BB79}" type="slidenum">
              <a:rPr lang="en-US" smtClean="0">
                <a:solidFill>
                  <a:prstClr val="black">
                    <a:tint val="75000"/>
                  </a:prstClr>
                </a:solidFill>
              </a:rPr>
              <a:pPr/>
              <a:t>41</a:t>
            </a:fld>
            <a:endParaRPr lang="en-US" dirty="0">
              <a:solidFill>
                <a:prstClr val="black">
                  <a:tint val="75000"/>
                </a:prstClr>
              </a:solidFill>
            </a:endParaRPr>
          </a:p>
        </p:txBody>
      </p:sp>
      <p:sp>
        <p:nvSpPr>
          <p:cNvPr id="5" name="Title 4">
            <a:extLst>
              <a:ext uri="{FF2B5EF4-FFF2-40B4-BE49-F238E27FC236}">
                <a16:creationId xmlns:a16="http://schemas.microsoft.com/office/drawing/2014/main" id="{6B9F5FD9-8A09-4C65-924A-7478F0A8AB9C}"/>
              </a:ext>
            </a:extLst>
          </p:cNvPr>
          <p:cNvSpPr>
            <a:spLocks noGrp="1"/>
          </p:cNvSpPr>
          <p:nvPr>
            <p:ph type="title"/>
          </p:nvPr>
        </p:nvSpPr>
        <p:spPr/>
        <p:txBody>
          <a:bodyPr>
            <a:normAutofit fontScale="90000"/>
          </a:bodyPr>
          <a:lstStyle/>
          <a:p>
            <a:r>
              <a:rPr lang="en-US" dirty="0"/>
              <a:t>Things to Remember</a:t>
            </a:r>
          </a:p>
        </p:txBody>
      </p:sp>
    </p:spTree>
    <p:extLst>
      <p:ext uri="{BB962C8B-B14F-4D97-AF65-F5344CB8AC3E}">
        <p14:creationId xmlns:p14="http://schemas.microsoft.com/office/powerpoint/2010/main" val="1749646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SOAR Leadership Structure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42" y="1189489"/>
            <a:ext cx="11493861" cy="4073051"/>
          </a:xfrm>
          <a:prstGeom prst="rect">
            <a:avLst/>
          </a:prstGeom>
        </p:spPr>
      </p:pic>
      <p:sp>
        <p:nvSpPr>
          <p:cNvPr id="3" name="Rectangle 2"/>
          <p:cNvSpPr/>
          <p:nvPr/>
        </p:nvSpPr>
        <p:spPr>
          <a:xfrm>
            <a:off x="709683" y="5736520"/>
            <a:ext cx="6448917" cy="769634"/>
          </a:xfrm>
          <a:prstGeom prst="rect">
            <a:avLst/>
          </a:prstGeom>
        </p:spPr>
        <p:txBody>
          <a:bodyPr wrap="square">
            <a:spAutoFit/>
          </a:bodyPr>
          <a:lstStyle/>
          <a:p>
            <a:r>
              <a:rPr lang="en-US" sz="1467" dirty="0">
                <a:solidFill>
                  <a:prstClr val="black"/>
                </a:solidFill>
              </a:rPr>
              <a:t>*OAT: Online Application Tracking Program</a:t>
            </a:r>
          </a:p>
          <a:p>
            <a:r>
              <a:rPr lang="en-US" sz="1467" dirty="0">
                <a:solidFill>
                  <a:prstClr val="black"/>
                </a:solidFill>
              </a:rPr>
              <a:t>*DDS: Disability Determination Services</a:t>
            </a:r>
          </a:p>
          <a:p>
            <a:r>
              <a:rPr lang="en-US" sz="1467" dirty="0">
                <a:solidFill>
                  <a:prstClr val="black"/>
                </a:solidFill>
              </a:rPr>
              <a:t>*TA: Technical Assistance</a:t>
            </a:r>
          </a:p>
        </p:txBody>
      </p:sp>
    </p:spTree>
    <p:extLst>
      <p:ext uri="{BB962C8B-B14F-4D97-AF65-F5344CB8AC3E}">
        <p14:creationId xmlns:p14="http://schemas.microsoft.com/office/powerpoint/2010/main" val="655300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07D4089-40B5-457D-927F-16367A53BB79}" type="slidenum">
              <a:rPr lang="en-US" smtClean="0">
                <a:solidFill>
                  <a:prstClr val="black">
                    <a:tint val="75000"/>
                  </a:prstClr>
                </a:solidFill>
              </a:rPr>
              <a:pPr/>
              <a:t>43</a:t>
            </a:fld>
            <a:endParaRPr lang="en-US" dirty="0">
              <a:solidFill>
                <a:prstClr val="black">
                  <a:tint val="75000"/>
                </a:prstClr>
              </a:solidFill>
            </a:endParaRPr>
          </a:p>
        </p:txBody>
      </p:sp>
      <p:sp>
        <p:nvSpPr>
          <p:cNvPr id="3" name="Title 2"/>
          <p:cNvSpPr>
            <a:spLocks noGrp="1"/>
          </p:cNvSpPr>
          <p:nvPr>
            <p:ph type="title"/>
          </p:nvPr>
        </p:nvSpPr>
        <p:spPr/>
        <p:txBody>
          <a:bodyPr>
            <a:noAutofit/>
          </a:bodyPr>
          <a:lstStyle/>
          <a:p>
            <a:r>
              <a:rPr lang="en-US" dirty="0"/>
              <a:t>Next Steps</a:t>
            </a:r>
          </a:p>
        </p:txBody>
      </p:sp>
      <p:sp>
        <p:nvSpPr>
          <p:cNvPr id="5" name="Rectangle 4"/>
          <p:cNvSpPr/>
          <p:nvPr/>
        </p:nvSpPr>
        <p:spPr>
          <a:xfrm>
            <a:off x="853440" y="1291459"/>
            <a:ext cx="10728960" cy="3580788"/>
          </a:xfrm>
          <a:prstGeom prst="rect">
            <a:avLst/>
          </a:prstGeom>
        </p:spPr>
        <p:txBody>
          <a:bodyPr wrap="square">
            <a:spAutoFit/>
          </a:bodyPr>
          <a:lstStyle/>
          <a:p>
            <a:pPr marL="609585" indent="-609585">
              <a:spcAft>
                <a:spcPts val="400"/>
              </a:spcAft>
              <a:buFont typeface="Arial" panose="020B0604020202020204" pitchFamily="34" charset="0"/>
              <a:buChar char="•"/>
            </a:pPr>
            <a:r>
              <a:rPr lang="en-US" sz="4267" dirty="0">
                <a:solidFill>
                  <a:prstClr val="black"/>
                </a:solidFill>
              </a:rPr>
              <a:t>Learn more about SOAR on June 22</a:t>
            </a:r>
            <a:r>
              <a:rPr lang="en-US" sz="4267" baseline="30000" dirty="0">
                <a:solidFill>
                  <a:prstClr val="black"/>
                </a:solidFill>
              </a:rPr>
              <a:t>nd</a:t>
            </a:r>
            <a:r>
              <a:rPr lang="en-US" sz="4267" dirty="0">
                <a:solidFill>
                  <a:prstClr val="black"/>
                </a:solidFill>
              </a:rPr>
              <a:t>.</a:t>
            </a:r>
          </a:p>
          <a:p>
            <a:pPr marL="609585" indent="-609585">
              <a:spcAft>
                <a:spcPts val="400"/>
              </a:spcAft>
              <a:buFont typeface="Arial" panose="020B0604020202020204" pitchFamily="34" charset="0"/>
              <a:buChar char="•"/>
            </a:pPr>
            <a:r>
              <a:rPr lang="en-US" sz="4267" dirty="0">
                <a:solidFill>
                  <a:prstClr val="black"/>
                </a:solidFill>
              </a:rPr>
              <a:t>Contact your local lead, Colleen Cantin. </a:t>
            </a:r>
          </a:p>
          <a:p>
            <a:pPr marL="1219170" lvl="1" indent="-609585">
              <a:spcAft>
                <a:spcPts val="400"/>
              </a:spcAft>
              <a:buFont typeface="Arial" panose="020B0604020202020204" pitchFamily="34" charset="0"/>
              <a:buChar char="•"/>
            </a:pPr>
            <a:r>
              <a:rPr lang="en-US" sz="4267" dirty="0">
                <a:solidFill>
                  <a:prstClr val="black"/>
                </a:solidFill>
                <a:hlinkClick r:id="rId2"/>
              </a:rPr>
              <a:t>CCANTIN@CFCHS.ORG</a:t>
            </a:r>
            <a:endParaRPr lang="en-US" sz="4267" dirty="0">
              <a:solidFill>
                <a:prstClr val="black"/>
              </a:solidFill>
            </a:endParaRPr>
          </a:p>
          <a:p>
            <a:pPr marL="1219170" lvl="1" indent="-609585">
              <a:spcAft>
                <a:spcPts val="400"/>
              </a:spcAft>
              <a:buFont typeface="Arial" panose="020B0604020202020204" pitchFamily="34" charset="0"/>
              <a:buChar char="•"/>
            </a:pPr>
            <a:r>
              <a:rPr lang="en-US" sz="4267" dirty="0">
                <a:solidFill>
                  <a:prstClr val="black"/>
                </a:solidFill>
              </a:rPr>
              <a:t>407-985-3566 </a:t>
            </a:r>
          </a:p>
          <a:p>
            <a:pPr marL="609585" indent="-609585">
              <a:spcAft>
                <a:spcPts val="400"/>
              </a:spcAft>
              <a:buFont typeface="Arial" panose="020B0604020202020204" pitchFamily="34" charset="0"/>
              <a:buChar char="•"/>
            </a:pPr>
            <a:r>
              <a:rPr lang="en-US" sz="4267" dirty="0">
                <a:solidFill>
                  <a:prstClr val="black"/>
                </a:solidFill>
              </a:rPr>
              <a:t>Register for the SOAR Online Course.</a:t>
            </a:r>
          </a:p>
        </p:txBody>
      </p:sp>
    </p:spTree>
    <p:extLst>
      <p:ext uri="{BB962C8B-B14F-4D97-AF65-F5344CB8AC3E}">
        <p14:creationId xmlns:p14="http://schemas.microsoft.com/office/powerpoint/2010/main" val="2549770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C5192CC-0752-47B8-B419-4103B5778A56}"/>
              </a:ext>
            </a:extLst>
          </p:cNvPr>
          <p:cNvSpPr>
            <a:spLocks noGrp="1"/>
          </p:cNvSpPr>
          <p:nvPr>
            <p:ph type="ctrTitle"/>
          </p:nvPr>
        </p:nvSpPr>
        <p:spPr>
          <a:xfrm>
            <a:off x="3045368" y="2043663"/>
            <a:ext cx="6105194" cy="2031055"/>
          </a:xfrm>
        </p:spPr>
        <p:txBody>
          <a:bodyPr>
            <a:normAutofit/>
          </a:bodyPr>
          <a:lstStyle/>
          <a:p>
            <a:r>
              <a:rPr lang="en-US" dirty="0">
                <a:solidFill>
                  <a:schemeClr val="bg1"/>
                </a:solidFill>
              </a:rPr>
              <a:t>2021 Hurricane Season Update </a:t>
            </a:r>
            <a:endParaRPr lang="en-US" dirty="0">
              <a:solidFill>
                <a:schemeClr val="bg1"/>
              </a:solidFill>
              <a:latin typeface="Sorts Mill Goudy" panose="02000503000000000000" pitchFamily="50" charset="0"/>
            </a:endParaRPr>
          </a:p>
        </p:txBody>
      </p:sp>
      <p:sp>
        <p:nvSpPr>
          <p:cNvPr id="5" name="Subtitle 4">
            <a:extLst>
              <a:ext uri="{FF2B5EF4-FFF2-40B4-BE49-F238E27FC236}">
                <a16:creationId xmlns:a16="http://schemas.microsoft.com/office/drawing/2014/main" id="{FD2F4324-0889-4EF5-8508-33A83DDADB61}"/>
              </a:ext>
            </a:extLst>
          </p:cNvPr>
          <p:cNvSpPr>
            <a:spLocks noGrp="1"/>
          </p:cNvSpPr>
          <p:nvPr>
            <p:ph type="subTitle" idx="1"/>
          </p:nvPr>
        </p:nvSpPr>
        <p:spPr>
          <a:xfrm>
            <a:off x="3045368" y="4074718"/>
            <a:ext cx="6105194" cy="682079"/>
          </a:xfrm>
        </p:spPr>
        <p:txBody>
          <a:bodyPr>
            <a:normAutofit/>
          </a:bodyPr>
          <a:lstStyle/>
          <a:p>
            <a:r>
              <a:rPr lang="en-US" dirty="0" smtClean="0">
                <a:solidFill>
                  <a:srgbClr val="FFFFFF"/>
                </a:solidFill>
              </a:rPr>
              <a:t>Christopher Fowler</a:t>
            </a:r>
            <a:endParaRPr lang="en-US" dirty="0">
              <a:solidFill>
                <a:srgbClr val="FFFFFF"/>
              </a:solidFill>
            </a:endParaRPr>
          </a:p>
        </p:txBody>
      </p:sp>
    </p:spTree>
    <p:extLst>
      <p:ext uri="{BB962C8B-B14F-4D97-AF65-F5344CB8AC3E}">
        <p14:creationId xmlns:p14="http://schemas.microsoft.com/office/powerpoint/2010/main" val="15220478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2021 Hurricane Season Update</a:t>
            </a:r>
          </a:p>
        </p:txBody>
      </p:sp>
      <p:pic>
        <p:nvPicPr>
          <p:cNvPr id="7" name="Content Placeholder 6" descr="Chart, pie chart&#10;&#10;Description automatically generated">
            <a:extLst>
              <a:ext uri="{FF2B5EF4-FFF2-40B4-BE49-F238E27FC236}">
                <a16:creationId xmlns:a16="http://schemas.microsoft.com/office/drawing/2014/main" id="{0BC6E2FE-CE31-4577-9D32-C2269DF9F24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1860" y="1436914"/>
            <a:ext cx="8517827" cy="5264346"/>
          </a:xfrm>
        </p:spPr>
      </p:pic>
    </p:spTree>
    <p:extLst>
      <p:ext uri="{BB962C8B-B14F-4D97-AF65-F5344CB8AC3E}">
        <p14:creationId xmlns:p14="http://schemas.microsoft.com/office/powerpoint/2010/main" val="1840125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2021 Hurricane Season Update</a:t>
            </a:r>
          </a:p>
        </p:txBody>
      </p:sp>
      <p:pic>
        <p:nvPicPr>
          <p:cNvPr id="5" name="Picture 4">
            <a:extLst>
              <a:ext uri="{FF2B5EF4-FFF2-40B4-BE49-F238E27FC236}">
                <a16:creationId xmlns:a16="http://schemas.microsoft.com/office/drawing/2014/main" id="{B2108159-73A5-4143-8B01-6811A801E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334" y="1270000"/>
            <a:ext cx="8596668" cy="5346925"/>
          </a:xfrm>
          <a:prstGeom prst="rect">
            <a:avLst/>
          </a:prstGeom>
        </p:spPr>
      </p:pic>
    </p:spTree>
    <p:extLst>
      <p:ext uri="{BB962C8B-B14F-4D97-AF65-F5344CB8AC3E}">
        <p14:creationId xmlns:p14="http://schemas.microsoft.com/office/powerpoint/2010/main" val="1981914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dirty="0">
                <a:cs typeface="Arial" panose="020B0604020202020204" pitchFamily="34" charset="0"/>
              </a:rPr>
              <a:t>Disaster preparedness</a:t>
            </a:r>
          </a:p>
        </p:txBody>
      </p:sp>
      <p:sp>
        <p:nvSpPr>
          <p:cNvPr id="4" name="Content Placeholder 2"/>
          <p:cNvSpPr>
            <a:spLocks noGrp="1"/>
          </p:cNvSpPr>
          <p:nvPr>
            <p:ph idx="1"/>
          </p:nvPr>
        </p:nvSpPr>
        <p:spPr>
          <a:xfrm>
            <a:off x="5209563" y="2160589"/>
            <a:ext cx="4064439" cy="3880773"/>
          </a:xfrm>
        </p:spPr>
        <p:txBody>
          <a:bodyPr>
            <a:normAutofit/>
          </a:bodyPr>
          <a:lstStyle/>
          <a:p>
            <a:pPr eaLnBrk="1" hangingPunct="1">
              <a:defRPr/>
            </a:pPr>
            <a:r>
              <a:rPr lang="en-US" dirty="0">
                <a:latin typeface="+mj-lt"/>
                <a:cs typeface="Arial" panose="020B0604020202020204" pitchFamily="34" charset="0"/>
              </a:rPr>
              <a:t>Preparedness begins with You!</a:t>
            </a:r>
          </a:p>
          <a:p>
            <a:pPr eaLnBrk="1" hangingPunct="1">
              <a:defRPr/>
            </a:pPr>
            <a:r>
              <a:rPr lang="en-US" dirty="0">
                <a:latin typeface="+mj-lt"/>
                <a:cs typeface="Arial" panose="020B0604020202020204" pitchFamily="34" charset="0"/>
              </a:rPr>
              <a:t>3 Steps to Preparedness</a:t>
            </a:r>
          </a:p>
          <a:p>
            <a:pPr lvl="1" eaLnBrk="1" hangingPunct="1">
              <a:buFont typeface="Arial" charset="0"/>
              <a:buChar char="–"/>
              <a:defRPr/>
            </a:pPr>
            <a:r>
              <a:rPr lang="en-US" sz="2800" dirty="0">
                <a:latin typeface="+mj-lt"/>
                <a:cs typeface="Arial" panose="020B0604020202020204" pitchFamily="34" charset="0"/>
              </a:rPr>
              <a:t> Have a Plan</a:t>
            </a:r>
          </a:p>
          <a:p>
            <a:pPr lvl="1" eaLnBrk="1" hangingPunct="1">
              <a:buFont typeface="Arial" charset="0"/>
              <a:buChar char="–"/>
              <a:defRPr/>
            </a:pPr>
            <a:r>
              <a:rPr lang="en-US" sz="2800" dirty="0">
                <a:latin typeface="+mj-lt"/>
                <a:cs typeface="Arial" panose="020B0604020202020204" pitchFamily="34" charset="0"/>
              </a:rPr>
              <a:t> Build a Kit</a:t>
            </a:r>
          </a:p>
          <a:p>
            <a:pPr lvl="1" eaLnBrk="1" hangingPunct="1">
              <a:buFont typeface="Arial" charset="0"/>
              <a:buChar char="–"/>
              <a:defRPr/>
            </a:pPr>
            <a:r>
              <a:rPr lang="en-US" sz="2800" dirty="0">
                <a:latin typeface="+mj-lt"/>
                <a:cs typeface="Arial" panose="020B0604020202020204" pitchFamily="34" charset="0"/>
              </a:rPr>
              <a:t> Stay Informed</a:t>
            </a:r>
          </a:p>
        </p:txBody>
      </p:sp>
      <p:pic>
        <p:nvPicPr>
          <p:cNvPr id="3" name="Picture 2">
            <a:extLst>
              <a:ext uri="{FF2B5EF4-FFF2-40B4-BE49-F238E27FC236}">
                <a16:creationId xmlns:a16="http://schemas.microsoft.com/office/drawing/2014/main" id="{29D17DE7-E55E-4694-904D-5B37D6CAA9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843" r="1049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038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1959"/>
          </a:xfrm>
        </p:spPr>
        <p:txBody>
          <a:bodyPr>
            <a:normAutofit/>
          </a:bodyPr>
          <a:lstStyle/>
          <a:p>
            <a:r>
              <a:rPr lang="en-US" sz="3600" dirty="0">
                <a:cs typeface="Arial" panose="020B0604020202020204" pitchFamily="34" charset="0"/>
              </a:rPr>
              <a:t>Have a plan in place</a:t>
            </a:r>
          </a:p>
        </p:txBody>
      </p:sp>
      <p:sp>
        <p:nvSpPr>
          <p:cNvPr id="4" name="Content Placeholder 2"/>
          <p:cNvSpPr>
            <a:spLocks noGrp="1"/>
          </p:cNvSpPr>
          <p:nvPr>
            <p:ph idx="1"/>
          </p:nvPr>
        </p:nvSpPr>
        <p:spPr>
          <a:xfrm>
            <a:off x="677334" y="1511559"/>
            <a:ext cx="8127730" cy="3154785"/>
          </a:xfrm>
        </p:spPr>
        <p:txBody>
          <a:bodyPr>
            <a:noAutofit/>
          </a:bodyPr>
          <a:lstStyle/>
          <a:p>
            <a:pPr eaLnBrk="1" hangingPunct="1">
              <a:buFont typeface="Wingdings" panose="05000000000000000000" pitchFamily="2" charset="2"/>
              <a:buChar char="§"/>
              <a:defRPr/>
            </a:pPr>
            <a:r>
              <a:rPr lang="en-US" sz="2300" dirty="0">
                <a:latin typeface="+mj-lt"/>
                <a:cs typeface="Arial" panose="020B0604020202020204" pitchFamily="34" charset="0"/>
              </a:rPr>
              <a:t>Kee</a:t>
            </a:r>
            <a:r>
              <a:rPr lang="en-US" sz="2300" dirty="0">
                <a:solidFill>
                  <a:schemeClr val="tx1"/>
                </a:solidFill>
                <a:latin typeface="+mj-lt"/>
                <a:cs typeface="Arial" panose="020B0604020202020204" pitchFamily="34" charset="0"/>
              </a:rPr>
              <a:t>p your plan simple.</a:t>
            </a:r>
          </a:p>
          <a:p>
            <a:pPr eaLnBrk="1" hangingPunct="1">
              <a:buFont typeface="Wingdings" panose="05000000000000000000" pitchFamily="2" charset="2"/>
              <a:buChar char="§"/>
              <a:defRPr/>
            </a:pPr>
            <a:r>
              <a:rPr lang="en-US" sz="2300" dirty="0">
                <a:solidFill>
                  <a:schemeClr val="tx1"/>
                </a:solidFill>
                <a:latin typeface="+mj-lt"/>
                <a:cs typeface="Arial" panose="020B0604020202020204" pitchFamily="34" charset="0"/>
              </a:rPr>
              <a:t>Keep copies of plan in several places (home, work, kit, </a:t>
            </a:r>
            <a:r>
              <a:rPr lang="en-US" sz="2300" dirty="0" err="1">
                <a:solidFill>
                  <a:schemeClr val="tx1"/>
                </a:solidFill>
                <a:latin typeface="+mj-lt"/>
                <a:cs typeface="Arial" panose="020B0604020202020204" pitchFamily="34" charset="0"/>
              </a:rPr>
              <a:t>etc</a:t>
            </a:r>
            <a:r>
              <a:rPr lang="en-US" sz="2300" dirty="0">
                <a:solidFill>
                  <a:schemeClr val="tx1"/>
                </a:solidFill>
                <a:latin typeface="+mj-lt"/>
                <a:cs typeface="Arial" panose="020B0604020202020204" pitchFamily="34" charset="0"/>
              </a:rPr>
              <a:t>)</a:t>
            </a:r>
          </a:p>
          <a:p>
            <a:pPr eaLnBrk="1" hangingPunct="1">
              <a:buFont typeface="Wingdings" panose="05000000000000000000" pitchFamily="2" charset="2"/>
              <a:buChar char="§"/>
              <a:defRPr/>
            </a:pPr>
            <a:r>
              <a:rPr lang="en-US" sz="2300" dirty="0">
                <a:solidFill>
                  <a:schemeClr val="tx1"/>
                </a:solidFill>
                <a:latin typeface="+mj-lt"/>
                <a:cs typeface="Arial" panose="020B0604020202020204" pitchFamily="34" charset="0"/>
              </a:rPr>
              <a:t>Practice your emergency plan with family members at least twice a year.</a:t>
            </a:r>
          </a:p>
          <a:p>
            <a:pPr eaLnBrk="1" hangingPunct="1">
              <a:buFont typeface="Wingdings" panose="05000000000000000000" pitchFamily="2" charset="2"/>
              <a:buChar char="§"/>
              <a:defRPr/>
            </a:pPr>
            <a:r>
              <a:rPr lang="en-US" sz="2300" dirty="0">
                <a:solidFill>
                  <a:schemeClr val="tx1"/>
                </a:solidFill>
                <a:latin typeface="+mj-lt"/>
                <a:cs typeface="Arial" panose="020B0604020202020204" pitchFamily="34" charset="0"/>
              </a:rPr>
              <a:t>Plan for pets/service animals.</a:t>
            </a:r>
          </a:p>
          <a:p>
            <a:pPr eaLnBrk="1" hangingPunct="1">
              <a:buFont typeface="Wingdings" panose="05000000000000000000" pitchFamily="2" charset="2"/>
              <a:buChar char="§"/>
              <a:defRPr/>
            </a:pPr>
            <a:r>
              <a:rPr lang="en-US" sz="2300" dirty="0">
                <a:solidFill>
                  <a:schemeClr val="tx1"/>
                </a:solidFill>
                <a:latin typeface="+mj-lt"/>
                <a:cs typeface="Arial" panose="020B0604020202020204" pitchFamily="34" charset="0"/>
              </a:rPr>
              <a:t>Remember – Disaster can happen anytime!</a:t>
            </a:r>
          </a:p>
        </p:txBody>
      </p:sp>
    </p:spTree>
    <p:extLst>
      <p:ext uri="{BB962C8B-B14F-4D97-AF65-F5344CB8AC3E}">
        <p14:creationId xmlns:p14="http://schemas.microsoft.com/office/powerpoint/2010/main" val="1904366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rvive Anything: The Best Emergency Kits for 2021 | SPY">
            <a:extLst>
              <a:ext uri="{FF2B5EF4-FFF2-40B4-BE49-F238E27FC236}">
                <a16:creationId xmlns:a16="http://schemas.microsoft.com/office/drawing/2014/main" id="{5ED95056-0C0C-4C62-93EC-0EBEDB527D0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7333" y="609600"/>
            <a:ext cx="3851123" cy="1320800"/>
          </a:xfrm>
        </p:spPr>
        <p:txBody>
          <a:bodyPr vert="horz" lIns="91440" tIns="45720" rIns="91440" bIns="45720" rtlCol="0" anchor="t">
            <a:normAutofit/>
          </a:bodyPr>
          <a:lstStyle/>
          <a:p>
            <a:r>
              <a:rPr lang="en-US"/>
              <a:t>Build a disaster kit</a:t>
            </a:r>
          </a:p>
        </p:txBody>
      </p:sp>
      <p:sp>
        <p:nvSpPr>
          <p:cNvPr id="4" name="Text Box 4"/>
          <p:cNvSpPr txBox="1">
            <a:spLocks noChangeArrowheads="1"/>
          </p:cNvSpPr>
          <p:nvPr/>
        </p:nvSpPr>
        <p:spPr bwMode="auto">
          <a:xfrm>
            <a:off x="677333" y="1938867"/>
            <a:ext cx="4569223" cy="4732098"/>
          </a:xfrm>
          <a:prstGeom prst="rect">
            <a:avLst/>
          </a:prstGeom>
        </p:spPr>
        <p:txBody>
          <a:bodyPr vert="horz" lIns="91440" tIns="45720" rIns="91440" bIns="45720" rtlCol="0">
            <a:normAutofit/>
          </a:bodyPr>
          <a:lstStyle/>
          <a:p>
            <a:pPr marL="0" marR="0" lvl="0" indent="0" defTabSz="457200" fontAlgn="auto">
              <a:lnSpc>
                <a:spcPct val="90000"/>
              </a:lnSpc>
              <a:spcBef>
                <a:spcPts val="1000"/>
              </a:spcBef>
              <a:buClr>
                <a:schemeClr val="accent1"/>
              </a:buClr>
              <a:buSzPct val="80000"/>
              <a:buFont typeface="Wingdings 3" charset="2"/>
              <a:buChar char=""/>
              <a:tabLst/>
              <a:defRPr/>
            </a:pPr>
            <a:r>
              <a:rPr kumimoji="0" lang="en-US" sz="1500" b="0" i="0" u="none" strike="noStrike" cap="none" spc="0" normalizeH="0" baseline="0" noProof="0" dirty="0">
                <a:ln>
                  <a:noFill/>
                </a:ln>
                <a:solidFill>
                  <a:schemeClr val="tx1">
                    <a:lumMod val="75000"/>
                    <a:lumOff val="25000"/>
                  </a:schemeClr>
                </a:solidFill>
                <a:effectLst/>
                <a:uLnTx/>
                <a:uFillTx/>
              </a:rPr>
              <a:t> </a:t>
            </a:r>
            <a:r>
              <a:rPr kumimoji="0" lang="en-US" sz="2000" b="0" i="0" u="none" strike="noStrike" cap="none" spc="0" normalizeH="0" baseline="0" noProof="0" dirty="0">
                <a:ln>
                  <a:noFill/>
                </a:ln>
                <a:solidFill>
                  <a:schemeClr val="tx1">
                    <a:lumMod val="75000"/>
                    <a:lumOff val="25000"/>
                  </a:schemeClr>
                </a:solidFill>
                <a:effectLst/>
                <a:uLnTx/>
                <a:uFillTx/>
              </a:rPr>
              <a:t>Water – 1 gallon per person per day for 3 –7 days</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Food – for at least 3 – 7 days</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First Aid Kit / Medicines/ Prescriptions</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Special Items – for babies and elderly</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Toiletries</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Flashlight / Batteries</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Battery powered Radio</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NOAA WX Radio</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Cash</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Important Documents</a:t>
            </a:r>
          </a:p>
          <a:p>
            <a:pPr marL="0" marR="0" lvl="0" indent="0" defTabSz="457200" fontAlgn="auto">
              <a:lnSpc>
                <a:spcPct val="90000"/>
              </a:lnSpc>
              <a:spcBef>
                <a:spcPts val="1000"/>
              </a:spcBef>
              <a:buClr>
                <a:schemeClr val="accent1"/>
              </a:buClr>
              <a:buSzPct val="80000"/>
              <a:buFont typeface="Wingdings 3" charset="2"/>
              <a:buChar char=""/>
              <a:tabLst/>
              <a:defRPr/>
            </a:pPr>
            <a:r>
              <a:rPr kumimoji="0" lang="en-US" sz="2000" b="0" i="0" u="none" strike="noStrike" cap="none" spc="0" normalizeH="0" baseline="0" noProof="0" dirty="0">
                <a:ln>
                  <a:noFill/>
                </a:ln>
                <a:solidFill>
                  <a:schemeClr val="tx1">
                    <a:lumMod val="75000"/>
                    <a:lumOff val="25000"/>
                  </a:schemeClr>
                </a:solidFill>
                <a:effectLst/>
                <a:uLnTx/>
                <a:uFillTx/>
              </a:rPr>
              <a:t> Pet care Items</a:t>
            </a:r>
          </a:p>
        </p:txBody>
      </p:sp>
      <p:cxnSp>
        <p:nvCxnSpPr>
          <p:cNvPr id="71" name="Straight Connector 7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51841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34255" y="365123"/>
            <a:ext cx="10515600" cy="1325563"/>
          </a:xfrm>
        </p:spPr>
        <p:txBody>
          <a:bodyPr>
            <a:normAutofit/>
          </a:bodyPr>
          <a:lstStyle/>
          <a:p>
            <a:pPr algn="ctr"/>
            <a:r>
              <a:rPr lang="en-US" sz="4800" b="1" dirty="0" smtClean="0">
                <a:solidFill>
                  <a:srgbClr val="002060"/>
                </a:solidFill>
                <a:latin typeface="+mn-lt"/>
              </a:rPr>
              <a:t>Introduction</a:t>
            </a:r>
            <a:endParaRPr lang="en-US" sz="4800" b="1" dirty="0">
              <a:solidFill>
                <a:srgbClr val="002060"/>
              </a:solidFill>
              <a:latin typeface="+mn-lt"/>
            </a:endParaRPr>
          </a:p>
        </p:txBody>
      </p:sp>
      <p:sp>
        <p:nvSpPr>
          <p:cNvPr id="6" name="Content Placeholder 5"/>
          <p:cNvSpPr>
            <a:spLocks noGrp="1"/>
          </p:cNvSpPr>
          <p:nvPr>
            <p:ph idx="4294967295"/>
          </p:nvPr>
        </p:nvSpPr>
        <p:spPr>
          <a:xfrm>
            <a:off x="2184778" y="1690686"/>
            <a:ext cx="8614554" cy="4351338"/>
          </a:xfrm>
        </p:spPr>
        <p:txBody>
          <a:bodyPr>
            <a:normAutofit/>
          </a:bodyPr>
          <a:lstStyle/>
          <a:p>
            <a:pPr marL="0" lvl="0" indent="0" algn="ctr">
              <a:spcBef>
                <a:spcPts val="0"/>
              </a:spcBef>
              <a:buClr>
                <a:srgbClr val="000000"/>
              </a:buClr>
              <a:buSzPts val="2100"/>
              <a:buNone/>
            </a:pPr>
            <a:r>
              <a:rPr lang="en-US" dirty="0" smtClean="0">
                <a:sym typeface="Calibri"/>
              </a:rPr>
              <a:t>Danielle Batista</a:t>
            </a:r>
            <a:endParaRPr lang="en-US" dirty="0">
              <a:sym typeface="Calibri"/>
            </a:endParaRPr>
          </a:p>
          <a:p>
            <a:pPr marL="0" lvl="0" indent="0" algn="ctr">
              <a:spcBef>
                <a:spcPts val="0"/>
              </a:spcBef>
              <a:buClr>
                <a:srgbClr val="000000"/>
              </a:buClr>
              <a:buSzPts val="2100"/>
              <a:buNone/>
            </a:pPr>
            <a:r>
              <a:rPr lang="en-US" dirty="0" smtClean="0">
                <a:sym typeface="Calibri"/>
              </a:rPr>
              <a:t>District Liaison, </a:t>
            </a:r>
          </a:p>
          <a:p>
            <a:pPr marL="0" lvl="0" indent="0" algn="ctr">
              <a:spcBef>
                <a:spcPts val="0"/>
              </a:spcBef>
              <a:buClr>
                <a:srgbClr val="000000"/>
              </a:buClr>
              <a:buSzPts val="2100"/>
              <a:buNone/>
            </a:pPr>
            <a:r>
              <a:rPr lang="en-US" dirty="0" smtClean="0">
                <a:sym typeface="Calibri"/>
              </a:rPr>
              <a:t>McKinney-Vento Program,</a:t>
            </a:r>
          </a:p>
          <a:p>
            <a:pPr marL="0" lvl="0" indent="0" algn="ctr">
              <a:spcBef>
                <a:spcPts val="0"/>
              </a:spcBef>
              <a:buClr>
                <a:srgbClr val="000000"/>
              </a:buClr>
              <a:buSzPts val="2100"/>
              <a:buNone/>
            </a:pPr>
            <a:r>
              <a:rPr lang="en-US" dirty="0" smtClean="0">
                <a:sym typeface="Calibri"/>
              </a:rPr>
              <a:t>Orange County Public Schools</a:t>
            </a:r>
          </a:p>
          <a:p>
            <a:pPr marL="0" lvl="0" indent="0" algn="ctr">
              <a:spcBef>
                <a:spcPts val="0"/>
              </a:spcBef>
              <a:buClr>
                <a:srgbClr val="000000"/>
              </a:buClr>
              <a:buSzPts val="2100"/>
              <a:buNone/>
            </a:pPr>
            <a:endParaRPr lang="en-US" dirty="0">
              <a:sym typeface="Calibri"/>
            </a:endParaRPr>
          </a:p>
          <a:p>
            <a:pPr marL="0" lvl="0" indent="0" algn="ctr">
              <a:spcBef>
                <a:spcPts val="0"/>
              </a:spcBef>
              <a:buClr>
                <a:srgbClr val="000000"/>
              </a:buClr>
              <a:buSzPts val="2100"/>
              <a:buNone/>
            </a:pPr>
            <a:endParaRPr lang="en-US" dirty="0">
              <a:sym typeface="Calibri"/>
            </a:endParaRPr>
          </a:p>
          <a:p>
            <a:pPr marL="0" lvl="0" indent="0" algn="ctr">
              <a:spcBef>
                <a:spcPts val="0"/>
              </a:spcBef>
              <a:buClr>
                <a:srgbClr val="000000"/>
              </a:buClr>
              <a:buSzPts val="2100"/>
              <a:buNone/>
            </a:pPr>
            <a:r>
              <a:rPr lang="en-US" dirty="0">
                <a:sym typeface="Calibri"/>
              </a:rPr>
              <a:t>      </a:t>
            </a:r>
          </a:p>
          <a:p>
            <a:pPr marL="0" indent="0">
              <a:buNone/>
            </a:pPr>
            <a:endParaRPr lang="en-US" dirty="0"/>
          </a:p>
          <a:p>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0101" y="3619499"/>
            <a:ext cx="3695699" cy="2905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6280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46645" y="767550"/>
            <a:ext cx="4203045" cy="1375608"/>
          </a:xfrm>
        </p:spPr>
        <p:txBody>
          <a:bodyPr anchor="ctr">
            <a:normAutofit/>
          </a:bodyPr>
          <a:lstStyle/>
          <a:p>
            <a:r>
              <a:rPr lang="en-US">
                <a:solidFill>
                  <a:schemeClr val="bg1"/>
                </a:solidFill>
                <a:cs typeface="Arial" panose="020B0604020202020204" pitchFamily="34" charset="0"/>
              </a:rPr>
              <a:t>Stay informed</a:t>
            </a:r>
          </a:p>
        </p:txBody>
      </p:sp>
      <p:sp>
        <p:nvSpPr>
          <p:cNvPr id="4" name="Content Placeholder 2"/>
          <p:cNvSpPr>
            <a:spLocks noGrp="1"/>
          </p:cNvSpPr>
          <p:nvPr>
            <p:ph idx="1"/>
          </p:nvPr>
        </p:nvSpPr>
        <p:spPr>
          <a:xfrm>
            <a:off x="565416" y="2143158"/>
            <a:ext cx="4365501" cy="4177865"/>
          </a:xfrm>
        </p:spPr>
        <p:txBody>
          <a:bodyPr>
            <a:normAutofit fontScale="92500" lnSpcReduction="10000"/>
          </a:bodyPr>
          <a:lstStyle/>
          <a:p>
            <a:pPr eaLnBrk="1" hangingPunct="1">
              <a:lnSpc>
                <a:spcPct val="90000"/>
              </a:lnSpc>
              <a:defRPr/>
            </a:pPr>
            <a:r>
              <a:rPr lang="en-US" dirty="0">
                <a:solidFill>
                  <a:schemeClr val="bg1"/>
                </a:solidFill>
                <a:latin typeface="+mj-lt"/>
                <a:cs typeface="Arial" panose="020B0604020202020204" pitchFamily="34" charset="0"/>
              </a:rPr>
              <a:t>Be sure to watch local news coverage of official press conferences. </a:t>
            </a:r>
          </a:p>
          <a:p>
            <a:pPr eaLnBrk="1" hangingPunct="1">
              <a:lnSpc>
                <a:spcPct val="90000"/>
              </a:lnSpc>
              <a:defRPr/>
            </a:pPr>
            <a:r>
              <a:rPr lang="en-US" dirty="0">
                <a:solidFill>
                  <a:schemeClr val="bg1"/>
                </a:solidFill>
                <a:latin typeface="+mj-lt"/>
                <a:cs typeface="Arial" panose="020B0604020202020204" pitchFamily="34" charset="0"/>
              </a:rPr>
              <a:t>For Storm Forecasts, visit </a:t>
            </a:r>
            <a:r>
              <a:rPr lang="en-US" dirty="0">
                <a:solidFill>
                  <a:schemeClr val="bg1"/>
                </a:solidFill>
                <a:latin typeface="+mj-lt"/>
                <a:cs typeface="Arial" panose="020B0604020202020204" pitchFamily="34" charset="0"/>
                <a:hlinkClick r:id="rId3"/>
              </a:rPr>
              <a:t>https://www.nhc.noaa.gov/</a:t>
            </a:r>
            <a:endParaRPr lang="en-US" dirty="0">
              <a:solidFill>
                <a:schemeClr val="bg1"/>
              </a:solidFill>
              <a:latin typeface="+mj-lt"/>
              <a:cs typeface="Arial" panose="020B0604020202020204" pitchFamily="34" charset="0"/>
            </a:endParaRPr>
          </a:p>
          <a:p>
            <a:pPr eaLnBrk="1" hangingPunct="1">
              <a:lnSpc>
                <a:spcPct val="90000"/>
              </a:lnSpc>
              <a:defRPr/>
            </a:pPr>
            <a:r>
              <a:rPr lang="en-US" dirty="0">
                <a:solidFill>
                  <a:schemeClr val="bg1"/>
                </a:solidFill>
                <a:latin typeface="+mj-lt"/>
                <a:cs typeface="Arial" panose="020B0604020202020204" pitchFamily="34" charset="0"/>
              </a:rPr>
              <a:t>Follow NWS Melbourne on Twitter!</a:t>
            </a:r>
          </a:p>
          <a:p>
            <a:pPr lvl="1">
              <a:lnSpc>
                <a:spcPct val="90000"/>
              </a:lnSpc>
              <a:defRPr/>
            </a:pPr>
            <a:r>
              <a:rPr lang="en-US" sz="1800" b="0" i="0" dirty="0">
                <a:solidFill>
                  <a:schemeClr val="bg1"/>
                </a:solidFill>
                <a:effectLst/>
                <a:latin typeface="-apple-system"/>
              </a:rPr>
              <a:t>@NWSMelbourne</a:t>
            </a:r>
            <a:r>
              <a:rPr lang="en-US" sz="1800" b="0" i="0" dirty="0">
                <a:solidFill>
                  <a:schemeClr val="bg1"/>
                </a:solidFill>
                <a:effectLst/>
                <a:latin typeface="+mj-lt"/>
                <a:cs typeface="Arial" panose="020B0604020202020204" pitchFamily="34" charset="0"/>
              </a:rPr>
              <a:t>, </a:t>
            </a:r>
            <a:r>
              <a:rPr lang="en-US" sz="1800" b="0" i="0" dirty="0">
                <a:solidFill>
                  <a:schemeClr val="bg1"/>
                </a:solidFill>
                <a:effectLst/>
                <a:latin typeface="+mj-lt"/>
                <a:cs typeface="Arial" panose="020B0604020202020204" pitchFamily="34" charset="0"/>
                <a:hlinkClick r:id="rId4"/>
              </a:rPr>
              <a:t>https://twitter.com/NWSMelbourne</a:t>
            </a:r>
            <a:endParaRPr lang="en-US" sz="1800" b="0" i="0" dirty="0">
              <a:solidFill>
                <a:schemeClr val="bg1"/>
              </a:solidFill>
              <a:effectLst/>
              <a:latin typeface="+mj-lt"/>
              <a:cs typeface="Arial" panose="020B0604020202020204" pitchFamily="34" charset="0"/>
            </a:endParaRPr>
          </a:p>
          <a:p>
            <a:pPr lvl="1">
              <a:lnSpc>
                <a:spcPct val="90000"/>
              </a:lnSpc>
              <a:defRPr/>
            </a:pPr>
            <a:r>
              <a:rPr lang="en-US" sz="1800" dirty="0">
                <a:solidFill>
                  <a:schemeClr val="bg1"/>
                </a:solidFill>
                <a:latin typeface="+mj-lt"/>
                <a:cs typeface="Arial" panose="020B0604020202020204" pitchFamily="34" charset="0"/>
                <a:hlinkClick r:id="rId5"/>
              </a:rPr>
              <a:t>https://www.weather.gov/mlb/</a:t>
            </a:r>
            <a:endParaRPr lang="en-US" sz="1800" dirty="0">
              <a:solidFill>
                <a:schemeClr val="bg1"/>
              </a:solidFill>
              <a:latin typeface="+mj-lt"/>
              <a:cs typeface="Arial" panose="020B0604020202020204" pitchFamily="34" charset="0"/>
            </a:endParaRPr>
          </a:p>
          <a:p>
            <a:pPr eaLnBrk="1" hangingPunct="1">
              <a:lnSpc>
                <a:spcPct val="90000"/>
              </a:lnSpc>
              <a:defRPr/>
            </a:pPr>
            <a:r>
              <a:rPr lang="en-US" dirty="0">
                <a:solidFill>
                  <a:schemeClr val="bg1"/>
                </a:solidFill>
                <a:latin typeface="+mj-lt"/>
                <a:cs typeface="Arial" panose="020B0604020202020204" pitchFamily="34" charset="0"/>
              </a:rPr>
              <a:t>Purchase a NOAA Weather Alert Radio.</a:t>
            </a:r>
          </a:p>
          <a:p>
            <a:pPr eaLnBrk="1" hangingPunct="1">
              <a:lnSpc>
                <a:spcPct val="90000"/>
              </a:lnSpc>
              <a:defRP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nSpc>
                <a:spcPct val="90000"/>
              </a:lnSpc>
              <a:buNone/>
              <a:defRP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nSpc>
                <a:spcPct val="90000"/>
              </a:lnSpc>
              <a:buNone/>
              <a:defRP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nSpc>
                <a:spcPct val="90000"/>
              </a:lnSpc>
              <a:buNone/>
              <a:defRP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nSpc>
                <a:spcPct val="90000"/>
              </a:lnSpc>
              <a:buNone/>
              <a:defRPr/>
            </a:pP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96001" y="1455354"/>
            <a:ext cx="5143500" cy="3934777"/>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973507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Arial" panose="020B0604020202020204" pitchFamily="34" charset="0"/>
              </a:rPr>
              <a:t>Stay informed</a:t>
            </a:r>
          </a:p>
        </p:txBody>
      </p:sp>
      <p:sp>
        <p:nvSpPr>
          <p:cNvPr id="4" name="Content Placeholder 2"/>
          <p:cNvSpPr>
            <a:spLocks noGrp="1"/>
          </p:cNvSpPr>
          <p:nvPr>
            <p:ph idx="1"/>
          </p:nvPr>
        </p:nvSpPr>
        <p:spPr>
          <a:xfrm>
            <a:off x="677334" y="1424411"/>
            <a:ext cx="8839890" cy="5433589"/>
          </a:xfrm>
        </p:spPr>
        <p:txBody>
          <a:bodyPr>
            <a:noAutofit/>
          </a:bodyPr>
          <a:lstStyle/>
          <a:p>
            <a:pPr eaLnBrk="1" hangingPunct="1">
              <a:defRPr/>
            </a:pPr>
            <a:r>
              <a:rPr lang="en-US" sz="2400" b="1" dirty="0">
                <a:cs typeface="Arial" panose="020B0604020202020204" pitchFamily="34" charset="0"/>
              </a:rPr>
              <a:t>Seminole County</a:t>
            </a:r>
          </a:p>
          <a:p>
            <a:pPr lvl="1">
              <a:defRPr/>
            </a:pPr>
            <a:r>
              <a:rPr lang="en-US" sz="2200" dirty="0">
                <a:cs typeface="Arial" panose="020B0604020202020204" pitchFamily="34" charset="0"/>
                <a:hlinkClick r:id="rId3"/>
              </a:rPr>
              <a:t>https://www.seminolecountyfl.gov/departments-services/county-managers-office/prepare-seminole/</a:t>
            </a:r>
            <a:endParaRPr lang="en-US" sz="2200" dirty="0">
              <a:cs typeface="Arial" panose="020B0604020202020204" pitchFamily="34" charset="0"/>
            </a:endParaRPr>
          </a:p>
          <a:p>
            <a:pPr eaLnBrk="1" hangingPunct="1">
              <a:defRPr/>
            </a:pPr>
            <a:r>
              <a:rPr lang="en-US" sz="2400" b="1" dirty="0">
                <a:cs typeface="Arial" panose="020B0604020202020204" pitchFamily="34" charset="0"/>
              </a:rPr>
              <a:t>Orange County </a:t>
            </a:r>
          </a:p>
          <a:p>
            <a:pPr lvl="1">
              <a:defRPr/>
            </a:pPr>
            <a:r>
              <a:rPr lang="en-US" sz="2200" dirty="0">
                <a:cs typeface="Arial" panose="020B0604020202020204" pitchFamily="34" charset="0"/>
                <a:hlinkClick r:id="rId4"/>
              </a:rPr>
              <a:t>https://www.orangecountyfl.net/EmergencySafety/EmergencyInformation.aspx#.YKv8AahKgUF</a:t>
            </a:r>
            <a:endParaRPr lang="en-US" sz="2200" dirty="0">
              <a:cs typeface="Arial" panose="020B0604020202020204" pitchFamily="34" charset="0"/>
            </a:endParaRPr>
          </a:p>
          <a:p>
            <a:pPr eaLnBrk="1" hangingPunct="1">
              <a:defRPr/>
            </a:pPr>
            <a:r>
              <a:rPr lang="en-US" sz="2400" b="1" dirty="0">
                <a:cs typeface="Arial" panose="020B0604020202020204" pitchFamily="34" charset="0"/>
              </a:rPr>
              <a:t>Osceola County </a:t>
            </a:r>
          </a:p>
          <a:p>
            <a:pPr lvl="1">
              <a:defRPr/>
            </a:pPr>
            <a:r>
              <a:rPr lang="en-US" sz="2200" dirty="0">
                <a:cs typeface="Arial" panose="020B0604020202020204" pitchFamily="34" charset="0"/>
                <a:hlinkClick r:id="rId5"/>
              </a:rPr>
              <a:t>https://www.osceola.org/agencies-departments/emergency-management/</a:t>
            </a:r>
            <a:endParaRPr lang="en-US" sz="2200" dirty="0">
              <a:cs typeface="Arial" panose="020B0604020202020204" pitchFamily="34" charset="0"/>
            </a:endParaRPr>
          </a:p>
        </p:txBody>
      </p:sp>
    </p:spTree>
    <p:extLst>
      <p:ext uri="{BB962C8B-B14F-4D97-AF65-F5344CB8AC3E}">
        <p14:creationId xmlns:p14="http://schemas.microsoft.com/office/powerpoint/2010/main" val="36904899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462" y="609600"/>
            <a:ext cx="5217540" cy="1320800"/>
          </a:xfrm>
        </p:spPr>
        <p:txBody>
          <a:bodyPr vert="horz" lIns="91440" tIns="45720" rIns="91440" bIns="45720" rtlCol="0" anchor="t">
            <a:normAutofit/>
          </a:bodyPr>
          <a:lstStyle/>
          <a:p>
            <a:r>
              <a:rPr lang="en-US" dirty="0"/>
              <a:t>Stay informed</a:t>
            </a:r>
          </a:p>
        </p:txBody>
      </p:sp>
      <p:pic>
        <p:nvPicPr>
          <p:cNvPr id="2050" name="Picture 2" descr="AlertFlorida">
            <a:extLst>
              <a:ext uri="{FF2B5EF4-FFF2-40B4-BE49-F238E27FC236}">
                <a16:creationId xmlns:a16="http://schemas.microsoft.com/office/drawing/2014/main" id="{023A3DF3-1DA2-4E93-9190-24FD5630D5BB}"/>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77333" y="871838"/>
            <a:ext cx="3150527" cy="207727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827860" y="1433944"/>
            <a:ext cx="6209758" cy="4607417"/>
          </a:xfrm>
          <a:prstGeom prst="rect">
            <a:avLst/>
          </a:prstGeom>
        </p:spPr>
        <p:txBody>
          <a:bodyPr vert="horz" lIns="91440" tIns="45720" rIns="91440" bIns="45720" rtlCol="0">
            <a:normAutofit/>
          </a:bodyPr>
          <a:lstStyle/>
          <a:p>
            <a:pPr marL="0" marR="0" lvl="0" indent="0" defTabSz="457200" fontAlgn="auto">
              <a:spcBef>
                <a:spcPts val="1000"/>
              </a:spcBef>
              <a:buClr>
                <a:schemeClr val="accent1"/>
              </a:buClr>
              <a:buSzPct val="80000"/>
              <a:buFont typeface="Wingdings 3" charset="2"/>
              <a:buChar char=""/>
              <a:tabLst/>
              <a:defRPr/>
            </a:pPr>
            <a:r>
              <a:rPr kumimoji="0" lang="en-US" sz="2800" b="0" i="0" u="none" strike="noStrike" cap="none" spc="0" normalizeH="0" baseline="0" noProof="0" dirty="0">
                <a:ln>
                  <a:noFill/>
                </a:ln>
                <a:solidFill>
                  <a:schemeClr val="tx1">
                    <a:lumMod val="75000"/>
                    <a:lumOff val="25000"/>
                  </a:schemeClr>
                </a:solidFill>
                <a:effectLst/>
                <a:uLnTx/>
                <a:uFillTx/>
              </a:rPr>
              <a:t>Sign up for a text-based emergency notification system. </a:t>
            </a:r>
          </a:p>
          <a:p>
            <a:pPr marL="457200" marR="0" lvl="1" indent="0" defTabSz="457200" fontAlgn="auto">
              <a:spcBef>
                <a:spcPts val="1000"/>
              </a:spcBef>
              <a:buClr>
                <a:schemeClr val="accent1"/>
              </a:buClr>
              <a:buSzPct val="80000"/>
              <a:buFont typeface="Wingdings 3" charset="2"/>
              <a:buChar char=""/>
              <a:tabLst/>
              <a:defRPr/>
            </a:pPr>
            <a:r>
              <a:rPr kumimoji="0" lang="en-US" sz="2800" b="0" i="0" u="none" strike="noStrike" cap="none" spc="0" normalizeH="0" baseline="0" noProof="0" dirty="0">
                <a:ln>
                  <a:noFill/>
                </a:ln>
                <a:solidFill>
                  <a:schemeClr val="tx1">
                    <a:lumMod val="75000"/>
                    <a:lumOff val="25000"/>
                  </a:schemeClr>
                </a:solidFill>
                <a:effectLst/>
                <a:uLnTx/>
                <a:uFillTx/>
                <a:hlinkClick r:id="rId4"/>
              </a:rPr>
              <a:t>https://www.floridadisaster.org/alertflorida/</a:t>
            </a:r>
            <a:endParaRPr kumimoji="0" lang="en-US" sz="2800" b="0" i="0" u="none" strike="noStrike" cap="none" spc="0" normalizeH="0" baseline="0" noProof="0" dirty="0">
              <a:ln>
                <a:noFill/>
              </a:ln>
              <a:solidFill>
                <a:schemeClr val="tx1">
                  <a:lumMod val="75000"/>
                  <a:lumOff val="25000"/>
                </a:schemeClr>
              </a:solidFill>
              <a:effectLst/>
              <a:uLnTx/>
              <a:uFillTx/>
            </a:endParaRPr>
          </a:p>
          <a:p>
            <a:pPr marL="0" marR="0" lvl="0" indent="0" defTabSz="457200" fontAlgn="auto">
              <a:spcBef>
                <a:spcPts val="1000"/>
              </a:spcBef>
              <a:buClr>
                <a:schemeClr val="accent1"/>
              </a:buClr>
              <a:buSzPct val="80000"/>
              <a:buFont typeface="Wingdings 3" charset="2"/>
              <a:buChar char=""/>
              <a:tabLst/>
              <a:defRPr/>
            </a:pPr>
            <a:r>
              <a:rPr kumimoji="0" lang="en-US" sz="2800" b="0" i="0" u="none" strike="noStrike" cap="none" spc="0" normalizeH="0" baseline="0" noProof="0" dirty="0">
                <a:ln>
                  <a:noFill/>
                </a:ln>
                <a:solidFill>
                  <a:schemeClr val="tx1">
                    <a:lumMod val="75000"/>
                    <a:lumOff val="25000"/>
                  </a:schemeClr>
                </a:solidFill>
                <a:effectLst/>
                <a:uLnTx/>
                <a:uFillTx/>
              </a:rPr>
              <a:t>Register for your county! </a:t>
            </a:r>
          </a:p>
          <a:p>
            <a:pPr marL="457200" marR="0" lvl="1" indent="0" defTabSz="457200" fontAlgn="auto">
              <a:spcBef>
                <a:spcPts val="1000"/>
              </a:spcBef>
              <a:buClr>
                <a:schemeClr val="accent1"/>
              </a:buClr>
              <a:buSzPct val="80000"/>
              <a:buFont typeface="Wingdings 3" charset="2"/>
              <a:buChar char=""/>
              <a:tabLst/>
              <a:defRPr/>
            </a:pPr>
            <a:r>
              <a:rPr kumimoji="0" lang="en-US" sz="1700" b="1" i="0" u="none" strike="noStrike" cap="none" spc="0" normalizeH="0" baseline="0" noProof="0" dirty="0">
                <a:ln>
                  <a:noFill/>
                </a:ln>
                <a:solidFill>
                  <a:schemeClr val="tx1">
                    <a:lumMod val="75000"/>
                    <a:lumOff val="25000"/>
                  </a:schemeClr>
                </a:solidFill>
                <a:effectLst/>
                <a:uLnTx/>
                <a:uFillTx/>
              </a:rPr>
              <a:t>Seminole: </a:t>
            </a:r>
            <a:r>
              <a:rPr kumimoji="0" lang="en-US" sz="1700" b="0" i="0" u="none" strike="noStrike" cap="none" spc="0" normalizeH="0" baseline="0" noProof="0" dirty="0">
                <a:ln>
                  <a:noFill/>
                </a:ln>
                <a:solidFill>
                  <a:schemeClr val="tx1">
                    <a:lumMod val="75000"/>
                    <a:lumOff val="25000"/>
                  </a:schemeClr>
                </a:solidFill>
                <a:effectLst/>
                <a:uLnTx/>
                <a:uFillTx/>
                <a:hlinkClick r:id="rId5"/>
              </a:rPr>
              <a:t>https://member.everbridge.net/index/892807736724714</a:t>
            </a:r>
            <a:endParaRPr kumimoji="0" lang="en-US" sz="1700" b="0" i="0" u="none" strike="noStrike" cap="none" spc="0" normalizeH="0" baseline="0" noProof="0" dirty="0">
              <a:ln>
                <a:noFill/>
              </a:ln>
              <a:solidFill>
                <a:schemeClr val="tx1">
                  <a:lumMod val="75000"/>
                  <a:lumOff val="25000"/>
                </a:schemeClr>
              </a:solidFill>
              <a:effectLst/>
              <a:uLnTx/>
              <a:uFillTx/>
            </a:endParaRPr>
          </a:p>
          <a:p>
            <a:pPr marL="457200" marR="0" lvl="1" indent="0" defTabSz="457200" fontAlgn="auto">
              <a:spcBef>
                <a:spcPts val="1000"/>
              </a:spcBef>
              <a:buClr>
                <a:schemeClr val="accent1"/>
              </a:buClr>
              <a:buSzPct val="80000"/>
              <a:buFont typeface="Wingdings 3" charset="2"/>
              <a:buChar char=""/>
              <a:tabLst/>
              <a:defRPr/>
            </a:pPr>
            <a:r>
              <a:rPr kumimoji="0" lang="en-US" sz="1700" b="1" i="0" u="none" strike="noStrike" cap="none" spc="0" normalizeH="0" baseline="0" noProof="0" dirty="0">
                <a:ln>
                  <a:noFill/>
                </a:ln>
                <a:solidFill>
                  <a:schemeClr val="tx1">
                    <a:lumMod val="75000"/>
                    <a:lumOff val="25000"/>
                  </a:schemeClr>
                </a:solidFill>
                <a:effectLst/>
                <a:uLnTx/>
                <a:uFillTx/>
              </a:rPr>
              <a:t>Orange: </a:t>
            </a:r>
            <a:r>
              <a:rPr kumimoji="0" lang="en-US" sz="1700" b="0" i="0" u="none" strike="noStrike" cap="none" spc="0" normalizeH="0" baseline="0" noProof="0" dirty="0">
                <a:ln>
                  <a:noFill/>
                </a:ln>
                <a:solidFill>
                  <a:schemeClr val="tx1">
                    <a:lumMod val="75000"/>
                    <a:lumOff val="25000"/>
                  </a:schemeClr>
                </a:solidFill>
                <a:effectLst/>
                <a:uLnTx/>
                <a:uFillTx/>
                <a:hlinkClick r:id="rId5"/>
              </a:rPr>
              <a:t>https://member.everbridge.net/index/892807736724714</a:t>
            </a:r>
            <a:endParaRPr kumimoji="0" lang="en-US" sz="1700" b="0" i="0" u="none" strike="noStrike" cap="none" spc="0" normalizeH="0" baseline="0" noProof="0" dirty="0">
              <a:ln>
                <a:noFill/>
              </a:ln>
              <a:solidFill>
                <a:schemeClr val="tx1">
                  <a:lumMod val="75000"/>
                  <a:lumOff val="25000"/>
                </a:schemeClr>
              </a:solidFill>
              <a:effectLst/>
              <a:uLnTx/>
              <a:uFillTx/>
            </a:endParaRPr>
          </a:p>
          <a:p>
            <a:pPr marL="457200" marR="0" lvl="1" indent="0" defTabSz="457200" fontAlgn="auto">
              <a:spcBef>
                <a:spcPts val="1000"/>
              </a:spcBef>
              <a:buClr>
                <a:schemeClr val="accent1"/>
              </a:buClr>
              <a:buSzPct val="80000"/>
              <a:buFont typeface="Wingdings 3" charset="2"/>
              <a:buChar char=""/>
              <a:tabLst/>
              <a:defRPr/>
            </a:pPr>
            <a:r>
              <a:rPr kumimoji="0" lang="en-US" sz="1700" b="1" i="0" u="none" strike="noStrike" cap="none" spc="0" normalizeH="0" baseline="0" noProof="0" dirty="0">
                <a:ln>
                  <a:noFill/>
                </a:ln>
                <a:solidFill>
                  <a:schemeClr val="tx1">
                    <a:lumMod val="75000"/>
                    <a:lumOff val="25000"/>
                  </a:schemeClr>
                </a:solidFill>
                <a:effectLst/>
                <a:uLnTx/>
                <a:uFillTx/>
              </a:rPr>
              <a:t>Osceola: </a:t>
            </a:r>
            <a:r>
              <a:rPr kumimoji="0" lang="en-US" sz="1700" b="0" i="0" u="none" strike="noStrike" cap="none" spc="0" normalizeH="0" baseline="0" noProof="0" dirty="0">
                <a:ln>
                  <a:noFill/>
                </a:ln>
                <a:solidFill>
                  <a:schemeClr val="tx1">
                    <a:lumMod val="75000"/>
                    <a:lumOff val="25000"/>
                  </a:schemeClr>
                </a:solidFill>
                <a:effectLst/>
                <a:uLnTx/>
                <a:uFillTx/>
                <a:hlinkClick r:id="rId6"/>
              </a:rPr>
              <a:t>https://member.everbridge.net/453003085614910</a:t>
            </a:r>
            <a:endParaRPr kumimoji="0" lang="en-US" sz="1700" b="0" i="0" u="none" strike="noStrike" cap="none" spc="0" normalizeH="0" baseline="0" noProof="0" dirty="0">
              <a:ln>
                <a:noFill/>
              </a:ln>
              <a:solidFill>
                <a:schemeClr val="tx1">
                  <a:lumMod val="75000"/>
                  <a:lumOff val="25000"/>
                </a:schemeClr>
              </a:solidFill>
              <a:effectLst/>
              <a:uLnTx/>
              <a:uFillTx/>
            </a:endParaRPr>
          </a:p>
          <a:p>
            <a:pPr marL="457200" marR="0" lvl="1" indent="0" defTabSz="457200" fontAlgn="auto">
              <a:spcBef>
                <a:spcPts val="1000"/>
              </a:spcBef>
              <a:buClr>
                <a:schemeClr val="accent1"/>
              </a:buClr>
              <a:buSzPct val="80000"/>
              <a:buFont typeface="Wingdings 3" charset="2"/>
              <a:buChar char=""/>
              <a:tabLst/>
              <a:defRPr/>
            </a:pPr>
            <a:endParaRPr kumimoji="0" lang="en-US" sz="1700" b="0" i="0" u="none" strike="noStrike" cap="none" spc="0" normalizeH="0" baseline="0" noProof="0" dirty="0">
              <a:ln>
                <a:noFill/>
              </a:ln>
              <a:solidFill>
                <a:schemeClr val="tx1">
                  <a:lumMod val="75000"/>
                  <a:lumOff val="25000"/>
                </a:schemeClr>
              </a:solidFill>
              <a:effectLst/>
              <a:uLnTx/>
              <a:uFillTx/>
            </a:endParaRPr>
          </a:p>
          <a:p>
            <a:pPr marL="0" marR="0" lvl="0" indent="0" defTabSz="457200" fontAlgn="auto">
              <a:spcBef>
                <a:spcPts val="1000"/>
              </a:spcBef>
              <a:buClr>
                <a:schemeClr val="accent1"/>
              </a:buClr>
              <a:buSzPct val="80000"/>
              <a:buFont typeface="Wingdings 3" charset="2"/>
              <a:buChar char=""/>
              <a:tabLst/>
              <a:defRPr/>
            </a:pPr>
            <a:endParaRPr kumimoji="0" lang="en-US" sz="1700" b="0" i="0" u="sng" strike="noStrike" cap="none" spc="0" normalizeH="0" baseline="0" noProof="0" dirty="0">
              <a:ln>
                <a:noFill/>
              </a:ln>
              <a:solidFill>
                <a:schemeClr val="tx1">
                  <a:lumMod val="75000"/>
                  <a:lumOff val="25000"/>
                </a:schemeClr>
              </a:solidFill>
              <a:effectLst/>
              <a:uLnTx/>
              <a:uFillTx/>
            </a:endParaRPr>
          </a:p>
          <a:p>
            <a:pPr marL="0" marR="0" lvl="0" indent="0" defTabSz="457200" fontAlgn="auto">
              <a:spcBef>
                <a:spcPts val="1000"/>
              </a:spcBef>
              <a:buClr>
                <a:schemeClr val="accent1"/>
              </a:buClr>
              <a:buSzPct val="80000"/>
              <a:buFont typeface="Wingdings 3" charset="2"/>
              <a:buChar char=""/>
              <a:tabLst/>
              <a:defRPr/>
            </a:pPr>
            <a:endParaRPr kumimoji="0" lang="en-US" sz="1700" b="0" i="0" u="sng" strike="noStrike" cap="none" spc="0" normalizeH="0" baseline="0" noProof="0" dirty="0">
              <a:ln>
                <a:noFill/>
              </a:ln>
              <a:solidFill>
                <a:schemeClr val="tx1">
                  <a:lumMod val="75000"/>
                  <a:lumOff val="25000"/>
                </a:schemeClr>
              </a:solidFill>
              <a:effectLst/>
              <a:uLnTx/>
              <a:uFillTx/>
            </a:endParaRPr>
          </a:p>
        </p:txBody>
      </p:sp>
      <p:pic>
        <p:nvPicPr>
          <p:cNvPr id="2054" name="Picture 6">
            <a:extLst>
              <a:ext uri="{FF2B5EF4-FFF2-40B4-BE49-F238E27FC236}">
                <a16:creationId xmlns:a16="http://schemas.microsoft.com/office/drawing/2014/main" id="{E6CF0A3D-A1D7-4347-85E7-EEAD7DF5AB1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533701" y="3439020"/>
            <a:ext cx="1437793" cy="260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9523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p>
            <a:r>
              <a:rPr lang="en-US">
                <a:cs typeface="Arial" panose="020B0604020202020204" pitchFamily="34" charset="0"/>
              </a:rPr>
              <a:t>Reminder</a:t>
            </a:r>
          </a:p>
        </p:txBody>
      </p:sp>
      <p:graphicFrame>
        <p:nvGraphicFramePr>
          <p:cNvPr id="10" name="Content Placeholder 2">
            <a:extLst>
              <a:ext uri="{FF2B5EF4-FFF2-40B4-BE49-F238E27FC236}">
                <a16:creationId xmlns:a16="http://schemas.microsoft.com/office/drawing/2014/main" id="{18C86E0A-9D4E-4E1C-9FFB-7782B888D8B8}"/>
              </a:ext>
            </a:extLst>
          </p:cNvPr>
          <p:cNvGraphicFramePr/>
          <p:nvPr>
            <p:extLst/>
          </p:nvPr>
        </p:nvGraphicFramePr>
        <p:xfrm>
          <a:off x="451654" y="1256939"/>
          <a:ext cx="9170328" cy="4991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6709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C5192CC-0752-47B8-B419-4103B5778A56}"/>
              </a:ext>
            </a:extLst>
          </p:cNvPr>
          <p:cNvSpPr>
            <a:spLocks noGrp="1"/>
          </p:cNvSpPr>
          <p:nvPr>
            <p:ph type="ctrTitle"/>
          </p:nvPr>
        </p:nvSpPr>
        <p:spPr>
          <a:xfrm>
            <a:off x="3045368" y="2043663"/>
            <a:ext cx="6105194" cy="2031055"/>
          </a:xfrm>
        </p:spPr>
        <p:txBody>
          <a:bodyPr>
            <a:normAutofit/>
          </a:bodyPr>
          <a:lstStyle/>
          <a:p>
            <a:r>
              <a:rPr lang="en-US" dirty="0" smtClean="0">
                <a:solidFill>
                  <a:schemeClr val="bg1"/>
                </a:solidFill>
              </a:rPr>
              <a:t>Unsheltered Count Tutorial </a:t>
            </a:r>
            <a:endParaRPr lang="en-US" dirty="0">
              <a:solidFill>
                <a:schemeClr val="bg1"/>
              </a:solidFill>
              <a:latin typeface="Sorts Mill Goudy" panose="02000503000000000000" pitchFamily="50" charset="0"/>
            </a:endParaRPr>
          </a:p>
        </p:txBody>
      </p:sp>
      <p:sp>
        <p:nvSpPr>
          <p:cNvPr id="5" name="Subtitle 4">
            <a:extLst>
              <a:ext uri="{FF2B5EF4-FFF2-40B4-BE49-F238E27FC236}">
                <a16:creationId xmlns:a16="http://schemas.microsoft.com/office/drawing/2014/main" id="{FD2F4324-0889-4EF5-8508-33A83DDADB61}"/>
              </a:ext>
            </a:extLst>
          </p:cNvPr>
          <p:cNvSpPr>
            <a:spLocks noGrp="1"/>
          </p:cNvSpPr>
          <p:nvPr>
            <p:ph type="subTitle" idx="1"/>
          </p:nvPr>
        </p:nvSpPr>
        <p:spPr>
          <a:xfrm>
            <a:off x="3045368" y="4074718"/>
            <a:ext cx="6105194" cy="682079"/>
          </a:xfrm>
        </p:spPr>
        <p:txBody>
          <a:bodyPr>
            <a:normAutofit lnSpcReduction="10000"/>
          </a:bodyPr>
          <a:lstStyle/>
          <a:p>
            <a:r>
              <a:rPr lang="en-US" dirty="0" smtClean="0">
                <a:solidFill>
                  <a:srgbClr val="FFFFFF"/>
                </a:solidFill>
              </a:rPr>
              <a:t>L. Rashad Haynes, Danika Hansen, Tyler </a:t>
            </a:r>
            <a:r>
              <a:rPr lang="en-US" dirty="0" err="1" smtClean="0">
                <a:solidFill>
                  <a:srgbClr val="FFFFFF"/>
                </a:solidFill>
              </a:rPr>
              <a:t>Claitt</a:t>
            </a:r>
            <a:r>
              <a:rPr lang="en-US" dirty="0" smtClean="0">
                <a:solidFill>
                  <a:srgbClr val="FFFFFF"/>
                </a:solidFill>
              </a:rPr>
              <a:t>, Christopher Fowler </a:t>
            </a:r>
            <a:endParaRPr lang="en-US" dirty="0">
              <a:solidFill>
                <a:srgbClr val="FFFFFF"/>
              </a:solidFill>
            </a:endParaRPr>
          </a:p>
        </p:txBody>
      </p:sp>
    </p:spTree>
    <p:extLst>
      <p:ext uri="{BB962C8B-B14F-4D97-AF65-F5344CB8AC3E}">
        <p14:creationId xmlns:p14="http://schemas.microsoft.com/office/powerpoint/2010/main" val="18333088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64D969-46F1-44FC-B488-3FA68C6775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003D4E-E9FF-4669-90E7-7CED081587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2" name="Picture 11">
            <a:extLst>
              <a:ext uri="{FF2B5EF4-FFF2-40B4-BE49-F238E27FC236}">
                <a16:creationId xmlns:a16="http://schemas.microsoft.com/office/drawing/2014/main" id="{A7D98261-3895-4FB5-B9CE-26FAF635730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2" name="Title 1"/>
          <p:cNvSpPr>
            <a:spLocks noGrp="1"/>
          </p:cNvSpPr>
          <p:nvPr>
            <p:ph type="title"/>
          </p:nvPr>
        </p:nvSpPr>
        <p:spPr>
          <a:xfrm>
            <a:off x="805661" y="1401859"/>
            <a:ext cx="4135307" cy="4054282"/>
          </a:xfrm>
        </p:spPr>
        <p:txBody>
          <a:bodyPr>
            <a:normAutofit/>
          </a:bodyPr>
          <a:lstStyle/>
          <a:p>
            <a:r>
              <a:rPr lang="en-US" sz="4000" dirty="0">
                <a:solidFill>
                  <a:srgbClr val="FFFFFF"/>
                </a:solidFill>
              </a:rPr>
              <a:t>Announcements!</a:t>
            </a:r>
          </a:p>
        </p:txBody>
      </p:sp>
      <p:sp>
        <p:nvSpPr>
          <p:cNvPr id="3" name="Content Placeholder 2"/>
          <p:cNvSpPr>
            <a:spLocks noGrp="1"/>
          </p:cNvSpPr>
          <p:nvPr>
            <p:ph idx="1"/>
          </p:nvPr>
        </p:nvSpPr>
        <p:spPr>
          <a:xfrm>
            <a:off x="5257800" y="1553134"/>
            <a:ext cx="6128539" cy="3751732"/>
          </a:xfrm>
        </p:spPr>
        <p:txBody>
          <a:bodyPr anchor="ctr">
            <a:normAutofit/>
          </a:bodyPr>
          <a:lstStyle/>
          <a:p>
            <a:endParaRPr lang="en-US" sz="2200" dirty="0">
              <a:solidFill>
                <a:srgbClr val="FFFFFF"/>
              </a:solidFill>
            </a:endParaRPr>
          </a:p>
        </p:txBody>
      </p:sp>
      <p:sp>
        <p:nvSpPr>
          <p:cNvPr id="14" name="Rectangle 13">
            <a:extLst>
              <a:ext uri="{FF2B5EF4-FFF2-40B4-BE49-F238E27FC236}">
                <a16:creationId xmlns:a16="http://schemas.microsoft.com/office/drawing/2014/main" id="{9E0A01E6-95B9-424D-93AE-19F4928DFD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892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Need Masks?</a:t>
            </a:r>
          </a:p>
        </p:txBody>
      </p:sp>
      <p:sp>
        <p:nvSpPr>
          <p:cNvPr id="3" name="Content Placeholder 2"/>
          <p:cNvSpPr>
            <a:spLocks noGrp="1"/>
          </p:cNvSpPr>
          <p:nvPr>
            <p:ph idx="1"/>
          </p:nvPr>
        </p:nvSpPr>
        <p:spPr>
          <a:xfrm>
            <a:off x="6090574" y="801866"/>
            <a:ext cx="5306084" cy="5230634"/>
          </a:xfrm>
        </p:spPr>
        <p:txBody>
          <a:bodyPr anchor="ctr">
            <a:normAutofit/>
          </a:bodyPr>
          <a:lstStyle/>
          <a:p>
            <a:pPr marL="0" indent="0">
              <a:buNone/>
            </a:pPr>
            <a:r>
              <a:rPr lang="en-US" sz="2400" dirty="0"/>
              <a:t>HSN has both reusable and disposable masks </a:t>
            </a:r>
          </a:p>
          <a:p>
            <a:r>
              <a:rPr lang="en-US" sz="2400" dirty="0">
                <a:solidFill>
                  <a:srgbClr val="000000"/>
                </a:solidFill>
              </a:rPr>
              <a:t>Need any? Let us know!</a:t>
            </a:r>
          </a:p>
          <a:p>
            <a:pPr lvl="1"/>
            <a:r>
              <a:rPr lang="en-US" sz="2000" dirty="0">
                <a:solidFill>
                  <a:srgbClr val="000000"/>
                </a:solidFill>
              </a:rPr>
              <a:t>Contact Christopher.Fowler@hsncfl.org to arrange a pickup </a:t>
            </a:r>
          </a:p>
          <a:p>
            <a:pPr lvl="1"/>
            <a:endParaRPr lang="en-US" sz="2000" dirty="0">
              <a:solidFill>
                <a:srgbClr val="000000"/>
              </a:solidFill>
            </a:endParaRPr>
          </a:p>
        </p:txBody>
      </p:sp>
    </p:spTree>
    <p:extLst>
      <p:ext uri="{BB962C8B-B14F-4D97-AF65-F5344CB8AC3E}">
        <p14:creationId xmlns:p14="http://schemas.microsoft.com/office/powerpoint/2010/main" val="33194814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7D4A72-F4F1-498A-B083-59E8C50B78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FF3303-6FC3-4637-A201-B4CCC1C992C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220636" cy="6858000"/>
          </a:xfrm>
          <a:prstGeom prst="rect">
            <a:avLst/>
          </a:prstGeom>
        </p:spPr>
      </p:pic>
      <p:sp>
        <p:nvSpPr>
          <p:cNvPr id="2" name="Title 1"/>
          <p:cNvSpPr>
            <a:spLocks noGrp="1"/>
          </p:cNvSpPr>
          <p:nvPr>
            <p:ph type="title"/>
          </p:nvPr>
        </p:nvSpPr>
        <p:spPr>
          <a:xfrm>
            <a:off x="640079" y="2161468"/>
            <a:ext cx="3707332" cy="1570196"/>
          </a:xfrm>
        </p:spPr>
        <p:txBody>
          <a:bodyPr>
            <a:normAutofit/>
          </a:bodyPr>
          <a:lstStyle/>
          <a:p>
            <a:r>
              <a:rPr lang="en-US" sz="2400" dirty="0">
                <a:solidFill>
                  <a:srgbClr val="FFFFFF"/>
                </a:solidFill>
              </a:rPr>
              <a:t>CFCH Partner Employment Opportunities</a:t>
            </a:r>
          </a:p>
        </p:txBody>
      </p:sp>
      <p:graphicFrame>
        <p:nvGraphicFramePr>
          <p:cNvPr id="5" name="Content Placeholder 2">
            <a:extLst>
              <a:ext uri="{FF2B5EF4-FFF2-40B4-BE49-F238E27FC236}">
                <a16:creationId xmlns:a16="http://schemas.microsoft.com/office/drawing/2014/main" id="{3E37E674-33A3-4373-9C74-9271AD3045B3}"/>
              </a:ext>
            </a:extLst>
          </p:cNvPr>
          <p:cNvGraphicFramePr>
            <a:graphicFrameLocks noGrp="1"/>
          </p:cNvGraphicFramePr>
          <p:nvPr>
            <p:ph idx="1"/>
            <p:extLst>
              <p:ext uri="{D42A27DB-BD31-4B8C-83A1-F6EECF244321}">
                <p14:modId xmlns:p14="http://schemas.microsoft.com/office/powerpoint/2010/main" val="4094356272"/>
              </p:ext>
            </p:extLst>
          </p:nvPr>
        </p:nvGraphicFramePr>
        <p:xfrm>
          <a:off x="6355080" y="955653"/>
          <a:ext cx="5029200"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70E7D38-141B-4BF3-990A-4A060EAF53BD}"/>
              </a:ext>
            </a:extLst>
          </p:cNvPr>
          <p:cNvSpPr txBox="1"/>
          <p:nvPr/>
        </p:nvSpPr>
        <p:spPr>
          <a:xfrm>
            <a:off x="640079" y="3785937"/>
            <a:ext cx="3707332" cy="923330"/>
          </a:xfrm>
          <a:prstGeom prst="rect">
            <a:avLst/>
          </a:prstGeom>
          <a:noFill/>
        </p:spPr>
        <p:txBody>
          <a:bodyPr wrap="square" rtlCol="0">
            <a:spAutoFit/>
          </a:bodyPr>
          <a:lstStyle/>
          <a:p>
            <a:pPr fontAlgn="base"/>
            <a:r>
              <a:rPr lang="en-US" dirty="0">
                <a:solidFill>
                  <a:schemeClr val="bg1"/>
                </a:solidFill>
              </a:rPr>
              <a:t>For more information about job opportunities, please visit: </a:t>
            </a:r>
            <a:r>
              <a:rPr lang="en-US" dirty="0" smtClean="0">
                <a:solidFill>
                  <a:schemeClr val="bg1"/>
                </a:solidFill>
              </a:rPr>
              <a:t>www.hcch.org</a:t>
            </a:r>
            <a:endParaRPr lang="en-US" dirty="0">
              <a:solidFill>
                <a:srgbClr val="00B0F0"/>
              </a:solidFill>
            </a:endParaRPr>
          </a:p>
        </p:txBody>
      </p:sp>
    </p:spTree>
    <p:extLst>
      <p:ext uri="{BB962C8B-B14F-4D97-AF65-F5344CB8AC3E}">
        <p14:creationId xmlns:p14="http://schemas.microsoft.com/office/powerpoint/2010/main" val="750404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66012E2-2E5E-4208-B59C-DA4FC44DC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05F94A0D-DB2E-4487-BA31-9105C14D950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95DA2FA7-72CB-764C-ABAD-DCC2DE93E1DE}"/>
              </a:ext>
            </a:extLst>
          </p:cNvPr>
          <p:cNvSpPr>
            <a:spLocks noGrp="1"/>
          </p:cNvSpPr>
          <p:nvPr>
            <p:ph type="ctrTitle"/>
          </p:nvPr>
        </p:nvSpPr>
        <p:spPr>
          <a:xfrm>
            <a:off x="336123" y="2306978"/>
            <a:ext cx="3658053" cy="1280160"/>
          </a:xfrm>
        </p:spPr>
        <p:txBody>
          <a:bodyPr anchor="t">
            <a:normAutofit/>
          </a:bodyPr>
          <a:lstStyle/>
          <a:p>
            <a:r>
              <a:rPr lang="en-US" sz="4400" dirty="0">
                <a:solidFill>
                  <a:srgbClr val="FFFFFF"/>
                </a:solidFill>
              </a:rPr>
              <a:t>Next Meeting</a:t>
            </a:r>
          </a:p>
        </p:txBody>
      </p:sp>
      <p:sp>
        <p:nvSpPr>
          <p:cNvPr id="3" name="Subtitle 2">
            <a:extLst>
              <a:ext uri="{FF2B5EF4-FFF2-40B4-BE49-F238E27FC236}">
                <a16:creationId xmlns:a16="http://schemas.microsoft.com/office/drawing/2014/main" id="{EF42328E-9217-BD4D-B0AD-24919382A154}"/>
              </a:ext>
            </a:extLst>
          </p:cNvPr>
          <p:cNvSpPr>
            <a:spLocks noGrp="1"/>
          </p:cNvSpPr>
          <p:nvPr>
            <p:ph type="subTitle" idx="1"/>
          </p:nvPr>
        </p:nvSpPr>
        <p:spPr>
          <a:xfrm>
            <a:off x="336123" y="3424428"/>
            <a:ext cx="3658053" cy="955111"/>
          </a:xfrm>
        </p:spPr>
        <p:txBody>
          <a:bodyPr anchor="b">
            <a:normAutofit fontScale="77500" lnSpcReduction="20000"/>
          </a:bodyPr>
          <a:lstStyle/>
          <a:p>
            <a:r>
              <a:rPr lang="en-US" dirty="0">
                <a:solidFill>
                  <a:srgbClr val="FFFFFF"/>
                </a:solidFill>
              </a:rPr>
              <a:t>Tuesday, </a:t>
            </a:r>
            <a:r>
              <a:rPr lang="en-US" dirty="0" smtClean="0">
                <a:solidFill>
                  <a:srgbClr val="FFFFFF"/>
                </a:solidFill>
              </a:rPr>
              <a:t>June 22</a:t>
            </a:r>
            <a:r>
              <a:rPr lang="en-US" baseline="30000" dirty="0" smtClean="0">
                <a:solidFill>
                  <a:srgbClr val="FFFFFF"/>
                </a:solidFill>
              </a:rPr>
              <a:t>nd</a:t>
            </a:r>
            <a:endParaRPr lang="en-US" dirty="0">
              <a:solidFill>
                <a:srgbClr val="FFFFFF"/>
              </a:solidFill>
            </a:endParaRPr>
          </a:p>
          <a:p>
            <a:r>
              <a:rPr lang="en-US" dirty="0">
                <a:solidFill>
                  <a:srgbClr val="FFFFFF"/>
                </a:solidFill>
              </a:rPr>
              <a:t>9 to 10:30 am </a:t>
            </a:r>
          </a:p>
          <a:p>
            <a:r>
              <a:rPr lang="en-US" dirty="0">
                <a:solidFill>
                  <a:srgbClr val="FFFFFF"/>
                </a:solidFill>
              </a:rPr>
              <a:t>Location: Online</a:t>
            </a:r>
          </a:p>
        </p:txBody>
      </p:sp>
      <p:pic>
        <p:nvPicPr>
          <p:cNvPr id="6" name="Picture 5" descr="A close up of a sign&#10;&#10;Description automatically generated">
            <a:extLst>
              <a:ext uri="{FF2B5EF4-FFF2-40B4-BE49-F238E27FC236}">
                <a16:creationId xmlns:a16="http://schemas.microsoft.com/office/drawing/2014/main" id="{3E837CA9-9317-754E-819E-5B19DC4A8ECB}"/>
              </a:ext>
            </a:extLst>
          </p:cNvPr>
          <p:cNvPicPr>
            <a:picLocks noChangeAspect="1"/>
          </p:cNvPicPr>
          <p:nvPr/>
        </p:nvPicPr>
        <p:blipFill>
          <a:blip r:embed="rId4"/>
          <a:stretch>
            <a:fillRect/>
          </a:stretch>
        </p:blipFill>
        <p:spPr>
          <a:xfrm>
            <a:off x="6545142" y="740664"/>
            <a:ext cx="4683005" cy="5367528"/>
          </a:xfrm>
          <a:prstGeom prst="rect">
            <a:avLst/>
          </a:prstGeom>
        </p:spPr>
      </p:pic>
    </p:spTree>
    <p:extLst>
      <p:ext uri="{BB962C8B-B14F-4D97-AF65-F5344CB8AC3E}">
        <p14:creationId xmlns:p14="http://schemas.microsoft.com/office/powerpoint/2010/main" val="3423968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50517" y="1156488"/>
            <a:ext cx="10145948" cy="4577607"/>
          </a:xfrm>
        </p:spPr>
        <p:txBody>
          <a:bodyPr/>
          <a:lstStyle/>
          <a:p>
            <a:pPr marL="1405432" lvl="2" indent="0">
              <a:buNone/>
            </a:pPr>
            <a:r>
              <a:rPr lang="en-US" sz="3200" i="1" dirty="0">
                <a:solidFill>
                  <a:srgbClr val="002060"/>
                </a:solidFill>
              </a:rPr>
              <a:t>“We think sometimes that poverty is only being hungry, naked, and homeless. The poverty of being unwanted, unloved, and uncared for is the greatest poverty. I have come more and more to realize that it is being unwanted that is the worst disease that any human being can ever experience. We must start in our own homes to remedy this kind of poverty.” </a:t>
            </a:r>
          </a:p>
          <a:p>
            <a:pPr marL="1405432" lvl="2" indent="0">
              <a:buNone/>
            </a:pPr>
            <a:r>
              <a:rPr lang="en-US" sz="2667" i="1" dirty="0">
                <a:solidFill>
                  <a:srgbClr val="002060"/>
                </a:solidFill>
              </a:rPr>
              <a:t>			</a:t>
            </a:r>
            <a:r>
              <a:rPr lang="en-US" sz="3200" dirty="0">
                <a:solidFill>
                  <a:srgbClr val="002060"/>
                </a:solidFill>
              </a:rPr>
              <a:t>Mother Teresa (1910-1998)</a:t>
            </a:r>
          </a:p>
          <a:p>
            <a:pPr marL="186262" indent="0">
              <a:buNone/>
            </a:pPr>
            <a:endParaRPr lang="en-US" b="1" dirty="0" smtClean="0">
              <a:solidFill>
                <a:schemeClr val="accent1"/>
              </a:solidFill>
            </a:endParaRPr>
          </a:p>
          <a:p>
            <a:pPr marL="186262" indent="0">
              <a:buNone/>
            </a:pP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6</a:t>
            </a:fld>
            <a:endParaRPr lang="en"/>
          </a:p>
        </p:txBody>
      </p:sp>
    </p:spTree>
    <p:extLst>
      <p:ext uri="{BB962C8B-B14F-4D97-AF65-F5344CB8AC3E}">
        <p14:creationId xmlns:p14="http://schemas.microsoft.com/office/powerpoint/2010/main" val="2737649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CENTRAL FLORIDA</a:t>
            </a:r>
            <a:endParaRPr lang="en-US" b="1" dirty="0">
              <a:latin typeface="+mn-lt"/>
            </a:endParaRPr>
          </a:p>
        </p:txBody>
      </p:sp>
      <p:sp>
        <p:nvSpPr>
          <p:cNvPr id="3" name="Text Placeholder 2"/>
          <p:cNvSpPr>
            <a:spLocks noGrp="1"/>
          </p:cNvSpPr>
          <p:nvPr>
            <p:ph idx="1"/>
          </p:nvPr>
        </p:nvSpPr>
        <p:spPr/>
        <p:txBody>
          <a:bodyPr/>
          <a:lstStyle/>
          <a:p>
            <a:r>
              <a:rPr lang="en-US" dirty="0" smtClean="0"/>
              <a:t>5,180 residents of Orange, Osceola, and Seminole county meet this “literal” or HUD’s (Housing and Urban Development) definition of homelessness.</a:t>
            </a:r>
          </a:p>
          <a:p>
            <a:pPr marL="186262" indent="0">
              <a:buNone/>
            </a:pPr>
            <a:endParaRPr lang="en-US" dirty="0" smtClean="0"/>
          </a:p>
          <a:p>
            <a:r>
              <a:rPr lang="en-US" dirty="0" smtClean="0"/>
              <a:t>This DOES not count </a:t>
            </a:r>
          </a:p>
          <a:p>
            <a:pPr marL="0" indent="0">
              <a:buNone/>
            </a:pPr>
            <a:r>
              <a:rPr lang="en-US" dirty="0"/>
              <a:t> </a:t>
            </a:r>
            <a:r>
              <a:rPr lang="en-US" dirty="0" smtClean="0"/>
              <a:t>  those living in hotels.</a:t>
            </a:r>
          </a:p>
          <a:p>
            <a:endParaRPr lang="en-US" dirty="0"/>
          </a:p>
          <a:p>
            <a:pPr marL="186262" indent="0">
              <a:buNone/>
            </a:pPr>
            <a:endParaRPr lang="en-US" dirty="0"/>
          </a:p>
        </p:txBody>
      </p:sp>
      <p:pic>
        <p:nvPicPr>
          <p:cNvPr id="4" name="Picture 3"/>
          <p:cNvPicPr>
            <a:picLocks noChangeAspect="1"/>
          </p:cNvPicPr>
          <p:nvPr/>
        </p:nvPicPr>
        <p:blipFill>
          <a:blip r:embed="rId3"/>
          <a:stretch>
            <a:fillRect/>
          </a:stretch>
        </p:blipFill>
        <p:spPr>
          <a:xfrm>
            <a:off x="4385633" y="3077284"/>
            <a:ext cx="7674096" cy="3099679"/>
          </a:xfrm>
          <a:prstGeom prst="rect">
            <a:avLst/>
          </a:prstGeom>
        </p:spPr>
      </p:pic>
    </p:spTree>
    <p:extLst>
      <p:ext uri="{BB962C8B-B14F-4D97-AF65-F5344CB8AC3E}">
        <p14:creationId xmlns:p14="http://schemas.microsoft.com/office/powerpoint/2010/main" val="2107574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4294967295"/>
          </p:nvPr>
        </p:nvSpPr>
        <p:spPr>
          <a:xfrm>
            <a:off x="9448800" y="6405033"/>
            <a:ext cx="2743200" cy="366184"/>
          </a:xfrm>
        </p:spPr>
        <p:txBody>
          <a:bodyPr/>
          <a:lstStyle/>
          <a:p>
            <a:fld id="{00000000-1234-1234-1234-123412341234}" type="slidenum">
              <a:rPr lang="en" smtClean="0">
                <a:solidFill>
                  <a:srgbClr val="091F40">
                    <a:tint val="75000"/>
                  </a:srgbClr>
                </a:solidFill>
              </a:rPr>
              <a:pPr/>
              <a:t>8</a:t>
            </a:fld>
            <a:endParaRPr lang="en">
              <a:solidFill>
                <a:srgbClr val="091F40">
                  <a:tint val="75000"/>
                </a:srgbClr>
              </a:solidFill>
            </a:endParaRPr>
          </a:p>
        </p:txBody>
      </p:sp>
      <p:sp>
        <p:nvSpPr>
          <p:cNvPr id="6" name="Title 3"/>
          <p:cNvSpPr txBox="1">
            <a:spLocks/>
          </p:cNvSpPr>
          <p:nvPr/>
        </p:nvSpPr>
        <p:spPr>
          <a:xfrm>
            <a:off x="2879868" y="1755503"/>
            <a:ext cx="7300452" cy="21288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r>
              <a:rPr lang="en-US" sz="5867" b="1" dirty="0">
                <a:solidFill>
                  <a:srgbClr val="002060"/>
                </a:solidFill>
                <a:latin typeface="Calibri" panose="020F0502020204030204" pitchFamily="34" charset="0"/>
                <a:cs typeface="Calibri" panose="020F0502020204030204" pitchFamily="34" charset="0"/>
              </a:rPr>
              <a:t>How do we define homelessness in education?</a:t>
            </a:r>
          </a:p>
        </p:txBody>
      </p:sp>
    </p:spTree>
    <p:extLst>
      <p:ext uri="{BB962C8B-B14F-4D97-AF65-F5344CB8AC3E}">
        <p14:creationId xmlns:p14="http://schemas.microsoft.com/office/powerpoint/2010/main" val="1233667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5252" y="113177"/>
            <a:ext cx="5063087" cy="6646500"/>
          </a:xfrm>
          <a:prstGeom prst="rect">
            <a:avLst/>
          </a:prstGeom>
        </p:spPr>
      </p:pic>
    </p:spTree>
    <p:extLst>
      <p:ext uri="{BB962C8B-B14F-4D97-AF65-F5344CB8AC3E}">
        <p14:creationId xmlns:p14="http://schemas.microsoft.com/office/powerpoint/2010/main" val="3845120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Setion Header">
  <a:themeElements>
    <a:clrScheme name="OCPS Official Color Palette">
      <a:dk1>
        <a:srgbClr val="091F40"/>
      </a:dk1>
      <a:lt1>
        <a:srgbClr val="FFFFFF"/>
      </a:lt1>
      <a:dk2>
        <a:srgbClr val="939598"/>
      </a:dk2>
      <a:lt2>
        <a:srgbClr val="E7E6E6"/>
      </a:lt2>
      <a:accent1>
        <a:srgbClr val="EF7622"/>
      </a:accent1>
      <a:accent2>
        <a:srgbClr val="EDAA00"/>
      </a:accent2>
      <a:accent3>
        <a:srgbClr val="A5A5A5"/>
      </a:accent3>
      <a:accent4>
        <a:srgbClr val="688393"/>
      </a:accent4>
      <a:accent5>
        <a:srgbClr val="59A348"/>
      </a:accent5>
      <a:accent6>
        <a:srgbClr val="612066"/>
      </a:accent6>
      <a:hlink>
        <a:srgbClr val="041E41"/>
      </a:hlink>
      <a:folHlink>
        <a:srgbClr val="93323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3127988-FF14-AB47-BD7C-48F17D953E34}" vid="{EE3DA085-8CA2-C640-8FA1-39C08BEE1C7B}"/>
    </a:ext>
  </a:extLst>
</a:theme>
</file>

<file path=ppt/theme/theme4.xml><?xml version="1.0" encoding="utf-8"?>
<a:theme xmlns:a="http://schemas.openxmlformats.org/drawingml/2006/main" name="OCPS 1">
  <a:themeElements>
    <a:clrScheme name="Orange County Public Schools - Color Palette">
      <a:dk1>
        <a:srgbClr val="091F40"/>
      </a:dk1>
      <a:lt1>
        <a:srgbClr val="FFFFFF"/>
      </a:lt1>
      <a:dk2>
        <a:srgbClr val="939598"/>
      </a:dk2>
      <a:lt2>
        <a:srgbClr val="E7E6E6"/>
      </a:lt2>
      <a:accent1>
        <a:srgbClr val="F07622"/>
      </a:accent1>
      <a:accent2>
        <a:srgbClr val="041E41"/>
      </a:accent2>
      <a:accent3>
        <a:srgbClr val="E3C170"/>
      </a:accent3>
      <a:accent4>
        <a:srgbClr val="63775B"/>
      </a:accent4>
      <a:accent5>
        <a:srgbClr val="688393"/>
      </a:accent5>
      <a:accent6>
        <a:srgbClr val="A14B28"/>
      </a:accent6>
      <a:hlink>
        <a:srgbClr val="6CA3C0"/>
      </a:hlink>
      <a:folHlink>
        <a:srgbClr val="ED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3127988-FF14-AB47-BD7C-48F17D953E34}" vid="{731E962E-4A08-304D-8D5D-97C89A2D1519}"/>
    </a:ext>
  </a:extLst>
</a:theme>
</file>

<file path=ppt/theme/theme5.xml><?xml version="1.0" encoding="utf-8"?>
<a:theme xmlns:a="http://schemas.openxmlformats.org/drawingml/2006/main" name="OCPS 3">
  <a:themeElements>
    <a:clrScheme name="Orange County Public Schools - Color Palette">
      <a:dk1>
        <a:srgbClr val="091F40"/>
      </a:dk1>
      <a:lt1>
        <a:srgbClr val="FFFFFF"/>
      </a:lt1>
      <a:dk2>
        <a:srgbClr val="939598"/>
      </a:dk2>
      <a:lt2>
        <a:srgbClr val="E7E6E6"/>
      </a:lt2>
      <a:accent1>
        <a:srgbClr val="F07622"/>
      </a:accent1>
      <a:accent2>
        <a:srgbClr val="041E41"/>
      </a:accent2>
      <a:accent3>
        <a:srgbClr val="E3C170"/>
      </a:accent3>
      <a:accent4>
        <a:srgbClr val="63775B"/>
      </a:accent4>
      <a:accent5>
        <a:srgbClr val="688393"/>
      </a:accent5>
      <a:accent6>
        <a:srgbClr val="A14B28"/>
      </a:accent6>
      <a:hlink>
        <a:srgbClr val="6CA3C0"/>
      </a:hlink>
      <a:folHlink>
        <a:srgbClr val="ED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3127988-FF14-AB47-BD7C-48F17D953E34}" vid="{F342D6F5-73E0-E840-B0E9-2742A04F1B3B}"/>
    </a:ext>
  </a:extLst>
</a:theme>
</file>

<file path=ppt/theme/theme6.xml><?xml version="1.0" encoding="utf-8"?>
<a:theme xmlns:a="http://schemas.openxmlformats.org/drawingml/2006/main" name="1_OCPS 2">
  <a:themeElements>
    <a:clrScheme name="Orange County Public Schools - Color Palette">
      <a:dk1>
        <a:srgbClr val="091F40"/>
      </a:dk1>
      <a:lt1>
        <a:srgbClr val="FFFFFF"/>
      </a:lt1>
      <a:dk2>
        <a:srgbClr val="939598"/>
      </a:dk2>
      <a:lt2>
        <a:srgbClr val="E7E6E6"/>
      </a:lt2>
      <a:accent1>
        <a:srgbClr val="F07622"/>
      </a:accent1>
      <a:accent2>
        <a:srgbClr val="041E41"/>
      </a:accent2>
      <a:accent3>
        <a:srgbClr val="E3C170"/>
      </a:accent3>
      <a:accent4>
        <a:srgbClr val="63775B"/>
      </a:accent4>
      <a:accent5>
        <a:srgbClr val="688393"/>
      </a:accent5>
      <a:accent6>
        <a:srgbClr val="A14B28"/>
      </a:accent6>
      <a:hlink>
        <a:srgbClr val="6CA3C0"/>
      </a:hlink>
      <a:folHlink>
        <a:srgbClr val="ED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3BA0818-4AE2-0F4B-8A4B-6E1497F5B682}" vid="{E52B5F7E-8994-9241-986B-A1832EF84ED9}"/>
    </a:ext>
  </a:extLst>
</a:theme>
</file>

<file path=ppt/theme/theme7.xml><?xml version="1.0" encoding="utf-8"?>
<a:theme xmlns:a="http://schemas.openxmlformats.org/drawingml/2006/main" name="1_OCPS 1">
  <a:themeElements>
    <a:clrScheme name="Orange County Public Schools - Color Palette">
      <a:dk1>
        <a:srgbClr val="091F40"/>
      </a:dk1>
      <a:lt1>
        <a:srgbClr val="FFFFFF"/>
      </a:lt1>
      <a:dk2>
        <a:srgbClr val="939598"/>
      </a:dk2>
      <a:lt2>
        <a:srgbClr val="E7E6E6"/>
      </a:lt2>
      <a:accent1>
        <a:srgbClr val="F07622"/>
      </a:accent1>
      <a:accent2>
        <a:srgbClr val="041E41"/>
      </a:accent2>
      <a:accent3>
        <a:srgbClr val="E3C170"/>
      </a:accent3>
      <a:accent4>
        <a:srgbClr val="63775B"/>
      </a:accent4>
      <a:accent5>
        <a:srgbClr val="688393"/>
      </a:accent5>
      <a:accent6>
        <a:srgbClr val="A14B28"/>
      </a:accent6>
      <a:hlink>
        <a:srgbClr val="6CA3C0"/>
      </a:hlink>
      <a:folHlink>
        <a:srgbClr val="EDA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3BA0818-4AE2-0F4B-8A4B-6E1497F5B682}" vid="{4BC5A7F1-08AC-6945-823D-6888252B0C6F}"/>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7.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832</TotalTime>
  <Words>2667</Words>
  <Application>Microsoft Office PowerPoint</Application>
  <PresentationFormat>Widescreen</PresentationFormat>
  <Paragraphs>343</Paragraphs>
  <Slides>58</Slides>
  <Notes>35</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58</vt:i4>
      </vt:variant>
    </vt:vector>
  </HeadingPairs>
  <TitlesOfParts>
    <vt:vector size="77" baseType="lpstr">
      <vt:lpstr>MS PGothic</vt:lpstr>
      <vt:lpstr>-apple-system</vt:lpstr>
      <vt:lpstr>Arial</vt:lpstr>
      <vt:lpstr>Bell MT</vt:lpstr>
      <vt:lpstr>Calibri</vt:lpstr>
      <vt:lpstr>Calibri Light</vt:lpstr>
      <vt:lpstr>Cambria</vt:lpstr>
      <vt:lpstr>Sorts Mill Goudy</vt:lpstr>
      <vt:lpstr>Wingdings</vt:lpstr>
      <vt:lpstr>Wingdings 3</vt:lpstr>
      <vt:lpstr>Office Theme</vt:lpstr>
      <vt:lpstr>1_Office Theme</vt:lpstr>
      <vt:lpstr>Setion Header</vt:lpstr>
      <vt:lpstr>OCPS 1</vt:lpstr>
      <vt:lpstr>OCPS 3</vt:lpstr>
      <vt:lpstr>1_OCPS 2</vt:lpstr>
      <vt:lpstr>1_OCPS 1</vt:lpstr>
      <vt:lpstr>2_Office Theme</vt:lpstr>
      <vt:lpstr>Worksheet</vt:lpstr>
      <vt:lpstr>Monthly Members Meeting </vt:lpstr>
      <vt:lpstr>Welcome!</vt:lpstr>
      <vt:lpstr>Agenda</vt:lpstr>
      <vt:lpstr>McKinney-Vento Program</vt:lpstr>
      <vt:lpstr>Introduction</vt:lpstr>
      <vt:lpstr>PowerPoint Presentation</vt:lpstr>
      <vt:lpstr>CENTRAL FLORIDA</vt:lpstr>
      <vt:lpstr>PowerPoint Presentation</vt:lpstr>
      <vt:lpstr>PowerPoint Presentation</vt:lpstr>
      <vt:lpstr>PowerPoint Presentation</vt:lpstr>
      <vt:lpstr>PowerPoint Presentation</vt:lpstr>
      <vt:lpstr>PowerPoint Presentation</vt:lpstr>
      <vt:lpstr>Today’s Reality</vt:lpstr>
      <vt:lpstr>Who Do We Serve?</vt:lpstr>
      <vt:lpstr>PowerPoint Presentation</vt:lpstr>
      <vt:lpstr>OCPS Data</vt:lpstr>
      <vt:lpstr>HOW DOES ORANGE COUNTY MVP ASSIST STUDENTS?</vt:lpstr>
      <vt:lpstr>PowerPoint Presentation</vt:lpstr>
      <vt:lpstr>PowerPoint Presentation</vt:lpstr>
      <vt:lpstr>PowerPoint Presentation</vt:lpstr>
      <vt:lpstr>Unaccompanied Homeless Youth (UHY)</vt:lpstr>
      <vt:lpstr>Residency Questionnaire</vt:lpstr>
      <vt:lpstr>District MVP Office Support </vt:lpstr>
      <vt:lpstr>DONOR SUPPORTS</vt:lpstr>
      <vt:lpstr>HOW CAN YOU HELP?</vt:lpstr>
      <vt:lpstr>Migrant Education Program (MEP)</vt:lpstr>
      <vt:lpstr>Migrant Education Program (MEP)</vt:lpstr>
      <vt:lpstr>What is a “Migrant” student?</vt:lpstr>
      <vt:lpstr>How does a family qualify?</vt:lpstr>
      <vt:lpstr>GOALS of MEP</vt:lpstr>
      <vt:lpstr>OCPS District MEP Supports</vt:lpstr>
      <vt:lpstr>HOW CAN YOU GET HELP?</vt:lpstr>
      <vt:lpstr>CONTACTS - MVP</vt:lpstr>
      <vt:lpstr>SOAR (SSI/SSDI Outreach, Access, and Recovery)  for Adults Orientation</vt:lpstr>
      <vt:lpstr>  SOAR (SSI/SSDI Outreach, Access, and Recovery)  for Adults Orientation </vt:lpstr>
      <vt:lpstr>What is SOAR?</vt:lpstr>
      <vt:lpstr>What Makes SOAR Unique?</vt:lpstr>
      <vt:lpstr>Benefits of the SOAR Online Course</vt:lpstr>
      <vt:lpstr>Getting Involved: Time Commitment</vt:lpstr>
      <vt:lpstr>SOAR Online Course: Articles and Practice Case</vt:lpstr>
      <vt:lpstr>Things to Remember</vt:lpstr>
      <vt:lpstr>SOAR Leadership Structure</vt:lpstr>
      <vt:lpstr>Next Steps</vt:lpstr>
      <vt:lpstr>2021 Hurricane Season Update </vt:lpstr>
      <vt:lpstr>2021 Hurricane Season Update</vt:lpstr>
      <vt:lpstr>2021 Hurricane Season Update</vt:lpstr>
      <vt:lpstr>Disaster preparedness</vt:lpstr>
      <vt:lpstr>Have a plan in place</vt:lpstr>
      <vt:lpstr>Build a disaster kit</vt:lpstr>
      <vt:lpstr>Stay informed</vt:lpstr>
      <vt:lpstr>Stay informed</vt:lpstr>
      <vt:lpstr>Stay informed</vt:lpstr>
      <vt:lpstr>Reminder</vt:lpstr>
      <vt:lpstr>Unsheltered Count Tutorial </vt:lpstr>
      <vt:lpstr>Announcements!</vt:lpstr>
      <vt:lpstr>Need Masks?</vt:lpstr>
      <vt:lpstr>CFCH Partner Employment Opportunities</vt:lpstr>
      <vt:lpstr>Next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CFCH  Managing  Board</dc:title>
  <dc:creator>Clarence  Reynolds</dc:creator>
  <cp:lastModifiedBy>Kate Santich</cp:lastModifiedBy>
  <cp:revision>40</cp:revision>
  <dcterms:created xsi:type="dcterms:W3CDTF">2020-06-10T16:31:14Z</dcterms:created>
  <dcterms:modified xsi:type="dcterms:W3CDTF">2022-09-16T18:06:28Z</dcterms:modified>
</cp:coreProperties>
</file>