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image48.jpg" ContentType="image/jpg"/>
  <Override PartName="/ppt/media/image49.jpg" ContentType="image/jpg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4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707" r:id="rId4"/>
    <p:sldMasterId id="2147483713" r:id="rId5"/>
    <p:sldMasterId id="2147483726" r:id="rId6"/>
    <p:sldMasterId id="2147483743" r:id="rId7"/>
  </p:sldMasterIdLst>
  <p:notesMasterIdLst>
    <p:notesMasterId r:id="rId83"/>
  </p:notesMasterIdLst>
  <p:handoutMasterIdLst>
    <p:handoutMasterId r:id="rId84"/>
  </p:handoutMasterIdLst>
  <p:sldIdLst>
    <p:sldId id="256" r:id="rId8"/>
    <p:sldId id="342" r:id="rId9"/>
    <p:sldId id="315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43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40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99" r:id="rId77"/>
    <p:sldId id="309" r:id="rId78"/>
    <p:sldId id="412" r:id="rId79"/>
    <p:sldId id="411" r:id="rId80"/>
    <p:sldId id="306" r:id="rId81"/>
    <p:sldId id="321" r:id="rId82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91CFDC-0D2C-459B-89C6-52FC21125D56}">
          <p14:sldIdLst>
            <p14:sldId id="256"/>
            <p14:sldId id="342"/>
            <p14:sldId id="315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43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40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99"/>
            <p14:sldId id="309"/>
            <p14:sldId id="412"/>
            <p14:sldId id="411"/>
            <p14:sldId id="306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97E79E-F4BA-721C-0AA1-F7B78248D120}" name="Jacques Coulon" initials="JC" userId="S::cou31231@cityoforlando.net::a850b9a5-5faf-4cff-9629-97bcd380928b" providerId="AD"/>
  <p188:author id="{F6DC6FD8-005B-2E5A-C53E-8030A9F30965}" name="Alexandria Banks" initials="AB" userId="S::ban12246@cityoforlando.net::63ee9d8b-4a8b-4d4a-9e53-cd42e36893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834"/>
    <a:srgbClr val="E7C7E6"/>
    <a:srgbClr val="79C9A8"/>
    <a:srgbClr val="CCEADE"/>
    <a:srgbClr val="843882"/>
    <a:srgbClr val="F5D5D3"/>
    <a:srgbClr val="D33832"/>
    <a:srgbClr val="C87EC6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11" autoAdjust="0"/>
    <p:restoredTop sz="80724" autoAdjust="0"/>
  </p:normalViewPr>
  <p:slideViewPr>
    <p:cSldViewPr snapToGrid="0">
      <p:cViewPr varScale="1">
        <p:scale>
          <a:sx n="131" d="100"/>
          <a:sy n="131" d="100"/>
        </p:scale>
        <p:origin x="2298" y="1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2"/>
    </p:cViewPr>
  </p:sorterViewPr>
  <p:notesViewPr>
    <p:cSldViewPr snapToGrid="0">
      <p:cViewPr varScale="1">
        <p:scale>
          <a:sx n="66" d="100"/>
          <a:sy n="66" d="100"/>
        </p:scale>
        <p:origin x="21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handoutMaster" Target="handoutMasters/handoutMaster1.xml"/><Relationship Id="rId89" Type="http://schemas.microsoft.com/office/2018/10/relationships/authors" Target="author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8311B4-239E-48B8-BEA2-E7A6F00088D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D639877-5D34-44A9-A1F6-19AFC5B8D47E}">
      <dgm:prSet/>
      <dgm:spPr/>
      <dgm:t>
        <a:bodyPr/>
        <a:lstStyle/>
        <a:p>
          <a:r>
            <a:rPr lang="en-US" dirty="0"/>
            <a:t>Welcome &amp; Introductions</a:t>
          </a:r>
        </a:p>
      </dgm:t>
    </dgm:pt>
    <dgm:pt modelId="{C22FBCB8-0D13-4B5D-8EBD-F668DCB267BA}" type="parTrans" cxnId="{D78BA335-353A-4966-870A-251309C09BE7}">
      <dgm:prSet/>
      <dgm:spPr/>
      <dgm:t>
        <a:bodyPr/>
        <a:lstStyle/>
        <a:p>
          <a:endParaRPr lang="en-US"/>
        </a:p>
      </dgm:t>
    </dgm:pt>
    <dgm:pt modelId="{B9E10A9A-CFE2-4A06-BFD7-B6CC17D03E58}" type="sibTrans" cxnId="{D78BA335-353A-4966-870A-251309C09BE7}">
      <dgm:prSet/>
      <dgm:spPr/>
      <dgm:t>
        <a:bodyPr/>
        <a:lstStyle/>
        <a:p>
          <a:endParaRPr lang="en-US"/>
        </a:p>
      </dgm:t>
    </dgm:pt>
    <dgm:pt modelId="{D5CBB838-A218-43EC-B7E9-1A3D41511288}">
      <dgm:prSet/>
      <dgm:spPr/>
      <dgm:t>
        <a:bodyPr/>
        <a:lstStyle/>
        <a:p>
          <a:r>
            <a:rPr lang="en-US" dirty="0"/>
            <a:t>Monkey Pox Guidance	</a:t>
          </a:r>
        </a:p>
      </dgm:t>
    </dgm:pt>
    <dgm:pt modelId="{87681807-28A4-4152-BC80-4C9904D03622}" type="parTrans" cxnId="{8BC73B38-E3C8-4CAB-9FF0-F7C8B3D32518}">
      <dgm:prSet/>
      <dgm:spPr/>
      <dgm:t>
        <a:bodyPr/>
        <a:lstStyle/>
        <a:p>
          <a:endParaRPr lang="en-US"/>
        </a:p>
      </dgm:t>
    </dgm:pt>
    <dgm:pt modelId="{4C7D2A90-156C-4840-A25D-F99263072BB8}" type="sibTrans" cxnId="{8BC73B38-E3C8-4CAB-9FF0-F7C8B3D32518}">
      <dgm:prSet/>
      <dgm:spPr/>
      <dgm:t>
        <a:bodyPr/>
        <a:lstStyle/>
        <a:p>
          <a:endParaRPr lang="en-US"/>
        </a:p>
      </dgm:t>
    </dgm:pt>
    <dgm:pt modelId="{EC9B959B-A6F9-4135-8D84-E26BC98117EE}">
      <dgm:prSet/>
      <dgm:spPr/>
      <dgm:t>
        <a:bodyPr/>
        <a:lstStyle/>
        <a:p>
          <a:r>
            <a:rPr lang="en-US" dirty="0"/>
            <a:t>SOAR Refresher Training Promo</a:t>
          </a:r>
        </a:p>
      </dgm:t>
    </dgm:pt>
    <dgm:pt modelId="{B6B93BCD-9FF5-43F3-9222-8BB5876982FE}" type="parTrans" cxnId="{00779CAA-C55F-47A7-AF16-3D6CA3BB1411}">
      <dgm:prSet/>
      <dgm:spPr/>
      <dgm:t>
        <a:bodyPr/>
        <a:lstStyle/>
        <a:p>
          <a:endParaRPr lang="en-US"/>
        </a:p>
      </dgm:t>
    </dgm:pt>
    <dgm:pt modelId="{AB1B7DA5-0DA6-4F25-A738-4A7CACC2508A}" type="sibTrans" cxnId="{00779CAA-C55F-47A7-AF16-3D6CA3BB1411}">
      <dgm:prSet/>
      <dgm:spPr/>
      <dgm:t>
        <a:bodyPr/>
        <a:lstStyle/>
        <a:p>
          <a:endParaRPr lang="en-US"/>
        </a:p>
      </dgm:t>
    </dgm:pt>
    <dgm:pt modelId="{15E5CD12-DF78-45C5-A398-DE9EFCE00CD8}">
      <dgm:prSet/>
      <dgm:spPr/>
      <dgm:t>
        <a:bodyPr/>
        <a:lstStyle/>
        <a:p>
          <a:r>
            <a:rPr lang="en-US" dirty="0"/>
            <a:t>Orlando City Emergency </a:t>
          </a:r>
          <a:r>
            <a:rPr lang="en-US" dirty="0" err="1"/>
            <a:t>Mgmt</a:t>
          </a:r>
          <a:r>
            <a:rPr lang="en-US" dirty="0"/>
            <a:t>- Hurricane Preparedness </a:t>
          </a:r>
        </a:p>
      </dgm:t>
    </dgm:pt>
    <dgm:pt modelId="{02CDBAB9-A328-4446-9A34-77C0720A56E7}" type="parTrans" cxnId="{F44D1F16-BA94-4BCF-A895-5C1C321B12D0}">
      <dgm:prSet/>
      <dgm:spPr/>
      <dgm:t>
        <a:bodyPr/>
        <a:lstStyle/>
        <a:p>
          <a:endParaRPr lang="en-US"/>
        </a:p>
      </dgm:t>
    </dgm:pt>
    <dgm:pt modelId="{BD28C6C1-5BD5-4D30-AE15-DAD7DC92148E}" type="sibTrans" cxnId="{F44D1F16-BA94-4BCF-A895-5C1C321B12D0}">
      <dgm:prSet/>
      <dgm:spPr/>
      <dgm:t>
        <a:bodyPr/>
        <a:lstStyle/>
        <a:p>
          <a:endParaRPr lang="en-US"/>
        </a:p>
      </dgm:t>
    </dgm:pt>
    <dgm:pt modelId="{B598362D-AD39-422F-8205-B021F489BC06}">
      <dgm:prSet/>
      <dgm:spPr/>
      <dgm:t>
        <a:bodyPr/>
        <a:lstStyle/>
        <a:p>
          <a:r>
            <a:rPr lang="en-US" dirty="0"/>
            <a:t>Hubs, Access Points </a:t>
          </a:r>
        </a:p>
      </dgm:t>
    </dgm:pt>
    <dgm:pt modelId="{DF1BD13A-97BD-407E-B14C-A44CBE304224}" type="parTrans" cxnId="{077CBC06-5843-4F4A-B88B-D92D6F18FEE6}">
      <dgm:prSet/>
      <dgm:spPr/>
      <dgm:t>
        <a:bodyPr/>
        <a:lstStyle/>
        <a:p>
          <a:endParaRPr lang="en-US"/>
        </a:p>
      </dgm:t>
    </dgm:pt>
    <dgm:pt modelId="{9CE44411-C61E-4305-825A-95B22749601D}" type="sibTrans" cxnId="{077CBC06-5843-4F4A-B88B-D92D6F18FEE6}">
      <dgm:prSet/>
      <dgm:spPr/>
      <dgm:t>
        <a:bodyPr/>
        <a:lstStyle/>
        <a:p>
          <a:endParaRPr lang="en-US"/>
        </a:p>
      </dgm:t>
    </dgm:pt>
    <dgm:pt modelId="{8A995679-09F9-48A9-9775-48C49469957F}">
      <dgm:prSet/>
      <dgm:spPr/>
      <dgm:t>
        <a:bodyPr/>
        <a:lstStyle/>
        <a:p>
          <a:r>
            <a:rPr lang="en-US" dirty="0"/>
            <a:t>Landlord Campaigns</a:t>
          </a:r>
        </a:p>
      </dgm:t>
    </dgm:pt>
    <dgm:pt modelId="{2BCB0062-7FB7-4B51-9DE6-06EC0DF67035}" type="parTrans" cxnId="{8999396A-D92C-45BA-8826-BF6DDC4266FC}">
      <dgm:prSet/>
      <dgm:spPr/>
      <dgm:t>
        <a:bodyPr/>
        <a:lstStyle/>
        <a:p>
          <a:endParaRPr lang="en-US"/>
        </a:p>
      </dgm:t>
    </dgm:pt>
    <dgm:pt modelId="{A7A9E86D-BB8A-4E0D-9047-0C24E1A4F3D4}" type="sibTrans" cxnId="{8999396A-D92C-45BA-8826-BF6DDC4266FC}">
      <dgm:prSet/>
      <dgm:spPr/>
      <dgm:t>
        <a:bodyPr/>
        <a:lstStyle/>
        <a:p>
          <a:endParaRPr lang="en-US"/>
        </a:p>
      </dgm:t>
    </dgm:pt>
    <dgm:pt modelId="{56322EA4-6D8E-4EB3-BAB9-0B47587E189C}">
      <dgm:prSet/>
      <dgm:spPr/>
      <dgm:t>
        <a:bodyPr/>
        <a:lstStyle/>
        <a:p>
          <a:r>
            <a:rPr lang="en-US" dirty="0"/>
            <a:t>Announcements  </a:t>
          </a:r>
        </a:p>
      </dgm:t>
    </dgm:pt>
    <dgm:pt modelId="{3DAD57A4-5A9C-4158-9968-F6626828A3B1}" type="parTrans" cxnId="{1BA937A1-0455-4B70-A2C4-0ED6E7803216}">
      <dgm:prSet/>
      <dgm:spPr/>
      <dgm:t>
        <a:bodyPr/>
        <a:lstStyle/>
        <a:p>
          <a:endParaRPr lang="en-US"/>
        </a:p>
      </dgm:t>
    </dgm:pt>
    <dgm:pt modelId="{E0689928-8E38-40F8-BFBC-10EA598C6CC6}" type="sibTrans" cxnId="{1BA937A1-0455-4B70-A2C4-0ED6E7803216}">
      <dgm:prSet/>
      <dgm:spPr/>
      <dgm:t>
        <a:bodyPr/>
        <a:lstStyle/>
        <a:p>
          <a:endParaRPr lang="en-US"/>
        </a:p>
      </dgm:t>
    </dgm:pt>
    <dgm:pt modelId="{26248679-A3A2-4098-A47F-E3A08D2CD7F0}">
      <dgm:prSet/>
      <dgm:spPr/>
      <dgm:t>
        <a:bodyPr/>
        <a:lstStyle/>
        <a:p>
          <a:r>
            <a:rPr lang="en-US" dirty="0"/>
            <a:t>New Communications and Public Affairs Director </a:t>
          </a:r>
        </a:p>
      </dgm:t>
    </dgm:pt>
    <dgm:pt modelId="{C8768E34-C07C-4077-B0F7-FCEA8B9439D2}" type="parTrans" cxnId="{83E906A2-934D-441C-A35B-891D692CD01D}">
      <dgm:prSet/>
      <dgm:spPr/>
      <dgm:t>
        <a:bodyPr/>
        <a:lstStyle/>
        <a:p>
          <a:endParaRPr lang="en-US"/>
        </a:p>
      </dgm:t>
    </dgm:pt>
    <dgm:pt modelId="{A8E1AD26-1A2D-4066-ACDA-6741F6743A5F}" type="sibTrans" cxnId="{83E906A2-934D-441C-A35B-891D692CD01D}">
      <dgm:prSet/>
      <dgm:spPr/>
      <dgm:t>
        <a:bodyPr/>
        <a:lstStyle/>
        <a:p>
          <a:endParaRPr lang="en-US"/>
        </a:p>
      </dgm:t>
    </dgm:pt>
    <dgm:pt modelId="{86397C39-2BED-425A-B63B-7A85A1286975}">
      <dgm:prSet/>
      <dgm:spPr/>
      <dgm:t>
        <a:bodyPr/>
        <a:lstStyle/>
        <a:p>
          <a:r>
            <a:rPr lang="en-US" dirty="0"/>
            <a:t>2022 HUD NOFO</a:t>
          </a:r>
        </a:p>
      </dgm:t>
    </dgm:pt>
    <dgm:pt modelId="{F2B0DA13-145B-4121-B308-E0E6C104C83C}" type="parTrans" cxnId="{FAF0F1D0-35A4-4B1E-BA8B-F1FD85965520}">
      <dgm:prSet/>
      <dgm:spPr/>
      <dgm:t>
        <a:bodyPr/>
        <a:lstStyle/>
        <a:p>
          <a:endParaRPr lang="en-US"/>
        </a:p>
      </dgm:t>
    </dgm:pt>
    <dgm:pt modelId="{68D61BFE-2D1C-441B-AA3A-BE66E589A7FA}" type="sibTrans" cxnId="{FAF0F1D0-35A4-4B1E-BA8B-F1FD85965520}">
      <dgm:prSet/>
      <dgm:spPr/>
      <dgm:t>
        <a:bodyPr/>
        <a:lstStyle/>
        <a:p>
          <a:endParaRPr lang="en-US"/>
        </a:p>
      </dgm:t>
    </dgm:pt>
    <dgm:pt modelId="{6C7FB5E5-A7C2-924C-911A-3D73DC4FDF9F}" type="pres">
      <dgm:prSet presAssocID="{B58311B4-239E-48B8-BEA2-E7A6F00088D2}" presName="linear" presStyleCnt="0">
        <dgm:presLayoutVars>
          <dgm:animLvl val="lvl"/>
          <dgm:resizeHandles val="exact"/>
        </dgm:presLayoutVars>
      </dgm:prSet>
      <dgm:spPr/>
    </dgm:pt>
    <dgm:pt modelId="{F2018E5A-D113-7141-A9B8-AC7128087F97}" type="pres">
      <dgm:prSet presAssocID="{4D639877-5D34-44A9-A1F6-19AFC5B8D47E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EE53C59C-8468-004D-B13E-BB472FBC56E8}" type="pres">
      <dgm:prSet presAssocID="{B9E10A9A-CFE2-4A06-BFD7-B6CC17D03E58}" presName="spacer" presStyleCnt="0"/>
      <dgm:spPr/>
    </dgm:pt>
    <dgm:pt modelId="{AF34B109-7E30-439C-BAAC-B36A4464A74C}" type="pres">
      <dgm:prSet presAssocID="{D5CBB838-A218-43EC-B7E9-1A3D41511288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CF6E9505-8E01-4D5A-A8D7-40036CEF4DC4}" type="pres">
      <dgm:prSet presAssocID="{4C7D2A90-156C-4840-A25D-F99263072BB8}" presName="spacer" presStyleCnt="0"/>
      <dgm:spPr/>
    </dgm:pt>
    <dgm:pt modelId="{D82ADBB4-FFBA-4D8D-AF9D-FE067809CFEB}" type="pres">
      <dgm:prSet presAssocID="{EC9B959B-A6F9-4135-8D84-E26BC98117EE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8E8294AE-B0A1-4872-AA54-D09E7C70C450}" type="pres">
      <dgm:prSet presAssocID="{AB1B7DA5-0DA6-4F25-A738-4A7CACC2508A}" presName="spacer" presStyleCnt="0"/>
      <dgm:spPr/>
    </dgm:pt>
    <dgm:pt modelId="{1E445593-1F88-47ED-AC5C-CC20576E4AD3}" type="pres">
      <dgm:prSet presAssocID="{26248679-A3A2-4098-A47F-E3A08D2CD7F0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ED760AB-2880-4C56-B5E4-76533D8BF894}" type="pres">
      <dgm:prSet presAssocID="{A8E1AD26-1A2D-4066-ACDA-6741F6743A5F}" presName="spacer" presStyleCnt="0"/>
      <dgm:spPr/>
    </dgm:pt>
    <dgm:pt modelId="{E5FA63BC-44BB-47D5-A072-572D65A696B0}" type="pres">
      <dgm:prSet presAssocID="{86397C39-2BED-425A-B63B-7A85A128697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03DC98F8-7F6A-49DA-83A7-8476CD879DA7}" type="pres">
      <dgm:prSet presAssocID="{68D61BFE-2D1C-441B-AA3A-BE66E589A7FA}" presName="spacer" presStyleCnt="0"/>
      <dgm:spPr/>
    </dgm:pt>
    <dgm:pt modelId="{6A5E61BC-C6BB-45DE-A1CE-50F9E3CAABA3}" type="pres">
      <dgm:prSet presAssocID="{15E5CD12-DF78-45C5-A398-DE9EFCE00CD8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963149BE-54FF-473A-80F5-E7598B08C276}" type="pres">
      <dgm:prSet presAssocID="{BD28C6C1-5BD5-4D30-AE15-DAD7DC92148E}" presName="spacer" presStyleCnt="0"/>
      <dgm:spPr/>
    </dgm:pt>
    <dgm:pt modelId="{63AE5EFA-3992-45BA-9E3A-69BCC32CB86C}" type="pres">
      <dgm:prSet presAssocID="{B598362D-AD39-422F-8205-B021F489BC06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E79EB8E0-1CC0-4B5A-98DF-604909ED25B2}" type="pres">
      <dgm:prSet presAssocID="{9CE44411-C61E-4305-825A-95B22749601D}" presName="spacer" presStyleCnt="0"/>
      <dgm:spPr/>
    </dgm:pt>
    <dgm:pt modelId="{7A1F4ACA-C47F-442D-B8B3-E553756E3939}" type="pres">
      <dgm:prSet presAssocID="{8A995679-09F9-48A9-9775-48C49469957F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6094DE80-1738-4F1F-B4D3-66386DF3AF11}" type="pres">
      <dgm:prSet presAssocID="{A7A9E86D-BB8A-4E0D-9047-0C24E1A4F3D4}" presName="spacer" presStyleCnt="0"/>
      <dgm:spPr/>
    </dgm:pt>
    <dgm:pt modelId="{9463D170-C5B2-4F43-BC9F-26EC3D013894}" type="pres">
      <dgm:prSet presAssocID="{56322EA4-6D8E-4EB3-BAB9-0B47587E189C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7EE4B700-F99B-4694-ACA1-6794AF139443}" type="presOf" srcId="{B598362D-AD39-422F-8205-B021F489BC06}" destId="{63AE5EFA-3992-45BA-9E3A-69BCC32CB86C}" srcOrd="0" destOrd="0" presId="urn:microsoft.com/office/officeart/2005/8/layout/vList2"/>
    <dgm:cxn modelId="{82916B04-F510-4428-95E6-CF3145D5374B}" type="presOf" srcId="{26248679-A3A2-4098-A47F-E3A08D2CD7F0}" destId="{1E445593-1F88-47ED-AC5C-CC20576E4AD3}" srcOrd="0" destOrd="0" presId="urn:microsoft.com/office/officeart/2005/8/layout/vList2"/>
    <dgm:cxn modelId="{077CBC06-5843-4F4A-B88B-D92D6F18FEE6}" srcId="{B58311B4-239E-48B8-BEA2-E7A6F00088D2}" destId="{B598362D-AD39-422F-8205-B021F489BC06}" srcOrd="6" destOrd="0" parTransId="{DF1BD13A-97BD-407E-B14C-A44CBE304224}" sibTransId="{9CE44411-C61E-4305-825A-95B22749601D}"/>
    <dgm:cxn modelId="{F44D1F16-BA94-4BCF-A895-5C1C321B12D0}" srcId="{B58311B4-239E-48B8-BEA2-E7A6F00088D2}" destId="{15E5CD12-DF78-45C5-A398-DE9EFCE00CD8}" srcOrd="5" destOrd="0" parTransId="{02CDBAB9-A328-4446-9A34-77C0720A56E7}" sibTransId="{BD28C6C1-5BD5-4D30-AE15-DAD7DC92148E}"/>
    <dgm:cxn modelId="{A6A84D33-0861-4889-932E-8FE882D33DB8}" type="presOf" srcId="{56322EA4-6D8E-4EB3-BAB9-0B47587E189C}" destId="{9463D170-C5B2-4F43-BC9F-26EC3D013894}" srcOrd="0" destOrd="0" presId="urn:microsoft.com/office/officeart/2005/8/layout/vList2"/>
    <dgm:cxn modelId="{D78BA335-353A-4966-870A-251309C09BE7}" srcId="{B58311B4-239E-48B8-BEA2-E7A6F00088D2}" destId="{4D639877-5D34-44A9-A1F6-19AFC5B8D47E}" srcOrd="0" destOrd="0" parTransId="{C22FBCB8-0D13-4B5D-8EBD-F668DCB267BA}" sibTransId="{B9E10A9A-CFE2-4A06-BFD7-B6CC17D03E58}"/>
    <dgm:cxn modelId="{8BC73B38-E3C8-4CAB-9FF0-F7C8B3D32518}" srcId="{B58311B4-239E-48B8-BEA2-E7A6F00088D2}" destId="{D5CBB838-A218-43EC-B7E9-1A3D41511288}" srcOrd="1" destOrd="0" parTransId="{87681807-28A4-4152-BC80-4C9904D03622}" sibTransId="{4C7D2A90-156C-4840-A25D-F99263072BB8}"/>
    <dgm:cxn modelId="{F756EA64-A9DD-4A08-8B92-14F49355F0E7}" type="presOf" srcId="{15E5CD12-DF78-45C5-A398-DE9EFCE00CD8}" destId="{6A5E61BC-C6BB-45DE-A1CE-50F9E3CAABA3}" srcOrd="0" destOrd="0" presId="urn:microsoft.com/office/officeart/2005/8/layout/vList2"/>
    <dgm:cxn modelId="{8999396A-D92C-45BA-8826-BF6DDC4266FC}" srcId="{B58311B4-239E-48B8-BEA2-E7A6F00088D2}" destId="{8A995679-09F9-48A9-9775-48C49469957F}" srcOrd="7" destOrd="0" parTransId="{2BCB0062-7FB7-4B51-9DE6-06EC0DF67035}" sibTransId="{A7A9E86D-BB8A-4E0D-9047-0C24E1A4F3D4}"/>
    <dgm:cxn modelId="{54189755-29AF-4261-8ABE-0BB62BE76BC1}" type="presOf" srcId="{D5CBB838-A218-43EC-B7E9-1A3D41511288}" destId="{AF34B109-7E30-439C-BAAC-B36A4464A74C}" srcOrd="0" destOrd="0" presId="urn:microsoft.com/office/officeart/2005/8/layout/vList2"/>
    <dgm:cxn modelId="{62305A7C-1BEB-40E9-A1A0-B83B13866152}" type="presOf" srcId="{B58311B4-239E-48B8-BEA2-E7A6F00088D2}" destId="{6C7FB5E5-A7C2-924C-911A-3D73DC4FDF9F}" srcOrd="0" destOrd="0" presId="urn:microsoft.com/office/officeart/2005/8/layout/vList2"/>
    <dgm:cxn modelId="{7EFEC39B-EB09-4399-B0B3-85D15BB03A8A}" type="presOf" srcId="{8A995679-09F9-48A9-9775-48C49469957F}" destId="{7A1F4ACA-C47F-442D-B8B3-E553756E3939}" srcOrd="0" destOrd="0" presId="urn:microsoft.com/office/officeart/2005/8/layout/vList2"/>
    <dgm:cxn modelId="{1BA937A1-0455-4B70-A2C4-0ED6E7803216}" srcId="{B58311B4-239E-48B8-BEA2-E7A6F00088D2}" destId="{56322EA4-6D8E-4EB3-BAB9-0B47587E189C}" srcOrd="8" destOrd="0" parTransId="{3DAD57A4-5A9C-4158-9968-F6626828A3B1}" sibTransId="{E0689928-8E38-40F8-BFBC-10EA598C6CC6}"/>
    <dgm:cxn modelId="{83E906A2-934D-441C-A35B-891D692CD01D}" srcId="{B58311B4-239E-48B8-BEA2-E7A6F00088D2}" destId="{26248679-A3A2-4098-A47F-E3A08D2CD7F0}" srcOrd="3" destOrd="0" parTransId="{C8768E34-C07C-4077-B0F7-FCEA8B9439D2}" sibTransId="{A8E1AD26-1A2D-4066-ACDA-6741F6743A5F}"/>
    <dgm:cxn modelId="{426CD9A9-3BCE-429A-A57A-249448F8D4F6}" type="presOf" srcId="{EC9B959B-A6F9-4135-8D84-E26BC98117EE}" destId="{D82ADBB4-FFBA-4D8D-AF9D-FE067809CFEB}" srcOrd="0" destOrd="0" presId="urn:microsoft.com/office/officeart/2005/8/layout/vList2"/>
    <dgm:cxn modelId="{00779CAA-C55F-47A7-AF16-3D6CA3BB1411}" srcId="{B58311B4-239E-48B8-BEA2-E7A6F00088D2}" destId="{EC9B959B-A6F9-4135-8D84-E26BC98117EE}" srcOrd="2" destOrd="0" parTransId="{B6B93BCD-9FF5-43F3-9222-8BB5876982FE}" sibTransId="{AB1B7DA5-0DA6-4F25-A738-4A7CACC2508A}"/>
    <dgm:cxn modelId="{D8847ECB-8D75-4215-ABA9-F40B9A7F73D4}" type="presOf" srcId="{86397C39-2BED-425A-B63B-7A85A1286975}" destId="{E5FA63BC-44BB-47D5-A072-572D65A696B0}" srcOrd="0" destOrd="0" presId="urn:microsoft.com/office/officeart/2005/8/layout/vList2"/>
    <dgm:cxn modelId="{FAF0F1D0-35A4-4B1E-BA8B-F1FD85965520}" srcId="{B58311B4-239E-48B8-BEA2-E7A6F00088D2}" destId="{86397C39-2BED-425A-B63B-7A85A1286975}" srcOrd="4" destOrd="0" parTransId="{F2B0DA13-145B-4121-B308-E0E6C104C83C}" sibTransId="{68D61BFE-2D1C-441B-AA3A-BE66E589A7FA}"/>
    <dgm:cxn modelId="{BD99CBEC-0B2B-4219-8904-4B4706989D82}" type="presOf" srcId="{4D639877-5D34-44A9-A1F6-19AFC5B8D47E}" destId="{F2018E5A-D113-7141-A9B8-AC7128087F97}" srcOrd="0" destOrd="0" presId="urn:microsoft.com/office/officeart/2005/8/layout/vList2"/>
    <dgm:cxn modelId="{68E56FE5-4B2D-499A-AB21-3A7F5E1DD9D1}" type="presParOf" srcId="{6C7FB5E5-A7C2-924C-911A-3D73DC4FDF9F}" destId="{F2018E5A-D113-7141-A9B8-AC7128087F97}" srcOrd="0" destOrd="0" presId="urn:microsoft.com/office/officeart/2005/8/layout/vList2"/>
    <dgm:cxn modelId="{9CEB7D02-08A2-4014-A79F-C30365C43A2F}" type="presParOf" srcId="{6C7FB5E5-A7C2-924C-911A-3D73DC4FDF9F}" destId="{EE53C59C-8468-004D-B13E-BB472FBC56E8}" srcOrd="1" destOrd="0" presId="urn:microsoft.com/office/officeart/2005/8/layout/vList2"/>
    <dgm:cxn modelId="{F6673EA6-6040-4EEC-B02D-6BA72B9706B3}" type="presParOf" srcId="{6C7FB5E5-A7C2-924C-911A-3D73DC4FDF9F}" destId="{AF34B109-7E30-439C-BAAC-B36A4464A74C}" srcOrd="2" destOrd="0" presId="urn:microsoft.com/office/officeart/2005/8/layout/vList2"/>
    <dgm:cxn modelId="{8212C528-C19D-4892-9B22-4CC095076A4A}" type="presParOf" srcId="{6C7FB5E5-A7C2-924C-911A-3D73DC4FDF9F}" destId="{CF6E9505-8E01-4D5A-A8D7-40036CEF4DC4}" srcOrd="3" destOrd="0" presId="urn:microsoft.com/office/officeart/2005/8/layout/vList2"/>
    <dgm:cxn modelId="{94ED500A-3E9B-42D9-9D28-974831491A31}" type="presParOf" srcId="{6C7FB5E5-A7C2-924C-911A-3D73DC4FDF9F}" destId="{D82ADBB4-FFBA-4D8D-AF9D-FE067809CFEB}" srcOrd="4" destOrd="0" presId="urn:microsoft.com/office/officeart/2005/8/layout/vList2"/>
    <dgm:cxn modelId="{ACFDB1C5-0E8B-4E93-8D3D-A7C77B4215A1}" type="presParOf" srcId="{6C7FB5E5-A7C2-924C-911A-3D73DC4FDF9F}" destId="{8E8294AE-B0A1-4872-AA54-D09E7C70C450}" srcOrd="5" destOrd="0" presId="urn:microsoft.com/office/officeart/2005/8/layout/vList2"/>
    <dgm:cxn modelId="{E45351E1-2696-4F79-952C-57AD74B83DEC}" type="presParOf" srcId="{6C7FB5E5-A7C2-924C-911A-3D73DC4FDF9F}" destId="{1E445593-1F88-47ED-AC5C-CC20576E4AD3}" srcOrd="6" destOrd="0" presId="urn:microsoft.com/office/officeart/2005/8/layout/vList2"/>
    <dgm:cxn modelId="{8A1F6BCE-40C8-4C48-AB86-66D1D885EA52}" type="presParOf" srcId="{6C7FB5E5-A7C2-924C-911A-3D73DC4FDF9F}" destId="{7ED760AB-2880-4C56-B5E4-76533D8BF894}" srcOrd="7" destOrd="0" presId="urn:microsoft.com/office/officeart/2005/8/layout/vList2"/>
    <dgm:cxn modelId="{A3B905A6-28BE-4093-90A7-82F641F2D009}" type="presParOf" srcId="{6C7FB5E5-A7C2-924C-911A-3D73DC4FDF9F}" destId="{E5FA63BC-44BB-47D5-A072-572D65A696B0}" srcOrd="8" destOrd="0" presId="urn:microsoft.com/office/officeart/2005/8/layout/vList2"/>
    <dgm:cxn modelId="{5EB3076C-DE0A-45DC-BB2E-AE69492F3287}" type="presParOf" srcId="{6C7FB5E5-A7C2-924C-911A-3D73DC4FDF9F}" destId="{03DC98F8-7F6A-49DA-83A7-8476CD879DA7}" srcOrd="9" destOrd="0" presId="urn:microsoft.com/office/officeart/2005/8/layout/vList2"/>
    <dgm:cxn modelId="{C8B6ECC1-C863-4FC3-AACD-24579A494D41}" type="presParOf" srcId="{6C7FB5E5-A7C2-924C-911A-3D73DC4FDF9F}" destId="{6A5E61BC-C6BB-45DE-A1CE-50F9E3CAABA3}" srcOrd="10" destOrd="0" presId="urn:microsoft.com/office/officeart/2005/8/layout/vList2"/>
    <dgm:cxn modelId="{9D2E1026-A51E-4A4B-BE65-B71A3852CA99}" type="presParOf" srcId="{6C7FB5E5-A7C2-924C-911A-3D73DC4FDF9F}" destId="{963149BE-54FF-473A-80F5-E7598B08C276}" srcOrd="11" destOrd="0" presId="urn:microsoft.com/office/officeart/2005/8/layout/vList2"/>
    <dgm:cxn modelId="{BC8D7C5E-7AE1-4004-8CB5-341B5ABACADD}" type="presParOf" srcId="{6C7FB5E5-A7C2-924C-911A-3D73DC4FDF9F}" destId="{63AE5EFA-3992-45BA-9E3A-69BCC32CB86C}" srcOrd="12" destOrd="0" presId="urn:microsoft.com/office/officeart/2005/8/layout/vList2"/>
    <dgm:cxn modelId="{940DB002-27B9-4727-AA43-2866A7C6384C}" type="presParOf" srcId="{6C7FB5E5-A7C2-924C-911A-3D73DC4FDF9F}" destId="{E79EB8E0-1CC0-4B5A-98DF-604909ED25B2}" srcOrd="13" destOrd="0" presId="urn:microsoft.com/office/officeart/2005/8/layout/vList2"/>
    <dgm:cxn modelId="{39BD1D41-B14F-4D13-922D-86E0C47EE79F}" type="presParOf" srcId="{6C7FB5E5-A7C2-924C-911A-3D73DC4FDF9F}" destId="{7A1F4ACA-C47F-442D-B8B3-E553756E3939}" srcOrd="14" destOrd="0" presId="urn:microsoft.com/office/officeart/2005/8/layout/vList2"/>
    <dgm:cxn modelId="{DC5EC3F6-AFD7-4833-AACC-DE56A421CED0}" type="presParOf" srcId="{6C7FB5E5-A7C2-924C-911A-3D73DC4FDF9F}" destId="{6094DE80-1738-4F1F-B4D3-66386DF3AF11}" srcOrd="15" destOrd="0" presId="urn:microsoft.com/office/officeart/2005/8/layout/vList2"/>
    <dgm:cxn modelId="{D1DE53D4-D4FC-48D1-8132-203CE82D1326}" type="presParOf" srcId="{6C7FB5E5-A7C2-924C-911A-3D73DC4FDF9F}" destId="{9463D170-C5B2-4F43-BC9F-26EC3D01389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4F55A-0A80-41E9-839C-E9ACA3A1C1F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23C5D90-FB29-4703-A3BF-AB01CE138967}">
      <dgm:prSet/>
      <dgm:spPr/>
      <dgm:t>
        <a:bodyPr/>
        <a:lstStyle/>
        <a:p>
          <a:r>
            <a:rPr lang="en-US"/>
            <a:t>Nationally approximately 13.000 cases</a:t>
          </a:r>
        </a:p>
      </dgm:t>
    </dgm:pt>
    <dgm:pt modelId="{9C98D91A-3E66-4F53-857D-1C55937BF3A0}" type="parTrans" cxnId="{3A9CC279-C4C7-4012-9382-52F5DA498634}">
      <dgm:prSet/>
      <dgm:spPr/>
      <dgm:t>
        <a:bodyPr/>
        <a:lstStyle/>
        <a:p>
          <a:endParaRPr lang="en-US"/>
        </a:p>
      </dgm:t>
    </dgm:pt>
    <dgm:pt modelId="{E3656F78-2030-48EC-A4AD-DC96C3114E53}" type="sibTrans" cxnId="{3A9CC279-C4C7-4012-9382-52F5DA498634}">
      <dgm:prSet/>
      <dgm:spPr/>
      <dgm:t>
        <a:bodyPr/>
        <a:lstStyle/>
        <a:p>
          <a:endParaRPr lang="en-US"/>
        </a:p>
      </dgm:t>
    </dgm:pt>
    <dgm:pt modelId="{AC4F3CA1-7E25-4B04-90D1-8A97A42A7575}">
      <dgm:prSet/>
      <dgm:spPr/>
      <dgm:t>
        <a:bodyPr/>
        <a:lstStyle/>
        <a:p>
          <a:r>
            <a:rPr lang="en-US"/>
            <a:t>Florida 1300 cases</a:t>
          </a:r>
        </a:p>
      </dgm:t>
    </dgm:pt>
    <dgm:pt modelId="{C9AD7777-3907-423C-AC42-8035052989D2}" type="parTrans" cxnId="{53C02442-B745-4B59-A043-91A237094162}">
      <dgm:prSet/>
      <dgm:spPr/>
      <dgm:t>
        <a:bodyPr/>
        <a:lstStyle/>
        <a:p>
          <a:endParaRPr lang="en-US"/>
        </a:p>
      </dgm:t>
    </dgm:pt>
    <dgm:pt modelId="{EC093F7F-E30C-4624-8476-A0E82501E394}" type="sibTrans" cxnId="{53C02442-B745-4B59-A043-91A237094162}">
      <dgm:prSet/>
      <dgm:spPr/>
      <dgm:t>
        <a:bodyPr/>
        <a:lstStyle/>
        <a:p>
          <a:endParaRPr lang="en-US"/>
        </a:p>
      </dgm:t>
    </dgm:pt>
    <dgm:pt modelId="{BB224F27-C5BA-42A1-9B78-73B6364EE75E}">
      <dgm:prSet/>
      <dgm:spPr/>
      <dgm:t>
        <a:bodyPr/>
        <a:lstStyle/>
        <a:p>
          <a:r>
            <a:rPr lang="en-US"/>
            <a:t>Central Florida 130 cases</a:t>
          </a:r>
        </a:p>
      </dgm:t>
    </dgm:pt>
    <dgm:pt modelId="{AC362F8E-B044-4857-86A1-AB87365BB3D6}" type="parTrans" cxnId="{CC4D0E96-CDD8-4842-97F2-B7419C96BB3F}">
      <dgm:prSet/>
      <dgm:spPr/>
      <dgm:t>
        <a:bodyPr/>
        <a:lstStyle/>
        <a:p>
          <a:endParaRPr lang="en-US"/>
        </a:p>
      </dgm:t>
    </dgm:pt>
    <dgm:pt modelId="{54F4B907-C7B0-46C3-85AB-E22F0935AA85}" type="sibTrans" cxnId="{CC4D0E96-CDD8-4842-97F2-B7419C96BB3F}">
      <dgm:prSet/>
      <dgm:spPr/>
      <dgm:t>
        <a:bodyPr/>
        <a:lstStyle/>
        <a:p>
          <a:endParaRPr lang="en-US"/>
        </a:p>
      </dgm:t>
    </dgm:pt>
    <dgm:pt modelId="{F28610C3-2C2E-4815-B782-8CA53487092B}">
      <dgm:prSet/>
      <dgm:spPr/>
      <dgm:t>
        <a:bodyPr/>
        <a:lstStyle/>
        <a:p>
          <a:r>
            <a:rPr lang="en-US"/>
            <a:t>Orange County 90 cases</a:t>
          </a:r>
        </a:p>
      </dgm:t>
    </dgm:pt>
    <dgm:pt modelId="{6E95705D-66BC-477E-8A41-A82D1C697F42}" type="parTrans" cxnId="{CCEB3A2D-BC6A-48FD-9D5C-93A65FB1C9A4}">
      <dgm:prSet/>
      <dgm:spPr/>
      <dgm:t>
        <a:bodyPr/>
        <a:lstStyle/>
        <a:p>
          <a:endParaRPr lang="en-US"/>
        </a:p>
      </dgm:t>
    </dgm:pt>
    <dgm:pt modelId="{E70CF1F4-367D-412F-9875-8CACDDC6FFA3}" type="sibTrans" cxnId="{CCEB3A2D-BC6A-48FD-9D5C-93A65FB1C9A4}">
      <dgm:prSet/>
      <dgm:spPr/>
      <dgm:t>
        <a:bodyPr/>
        <a:lstStyle/>
        <a:p>
          <a:endParaRPr lang="en-US"/>
        </a:p>
      </dgm:t>
    </dgm:pt>
    <dgm:pt modelId="{0CC79E75-806E-4B7E-A156-F11A348A54DA}">
      <dgm:prSet/>
      <dgm:spPr/>
      <dgm:t>
        <a:bodyPr/>
        <a:lstStyle/>
        <a:p>
          <a:r>
            <a:rPr lang="en-US"/>
            <a:t>Most cases in men</a:t>
          </a:r>
        </a:p>
      </dgm:t>
    </dgm:pt>
    <dgm:pt modelId="{5F571493-879E-4A27-A895-E2B649E67369}" type="parTrans" cxnId="{01F0293E-44A2-409E-BEF6-6F34C83EA19E}">
      <dgm:prSet/>
      <dgm:spPr/>
      <dgm:t>
        <a:bodyPr/>
        <a:lstStyle/>
        <a:p>
          <a:endParaRPr lang="en-US"/>
        </a:p>
      </dgm:t>
    </dgm:pt>
    <dgm:pt modelId="{62893BF7-4AA7-4461-A046-3F3C2AF2A4C2}" type="sibTrans" cxnId="{01F0293E-44A2-409E-BEF6-6F34C83EA19E}">
      <dgm:prSet/>
      <dgm:spPr/>
      <dgm:t>
        <a:bodyPr/>
        <a:lstStyle/>
        <a:p>
          <a:endParaRPr lang="en-US"/>
        </a:p>
      </dgm:t>
    </dgm:pt>
    <dgm:pt modelId="{F1740780-B190-45E8-A84F-E0C197D226BB}">
      <dgm:prSet/>
      <dgm:spPr/>
      <dgm:t>
        <a:bodyPr/>
        <a:lstStyle/>
        <a:p>
          <a:r>
            <a:rPr lang="en-US"/>
            <a:t>Average age 38</a:t>
          </a:r>
        </a:p>
      </dgm:t>
    </dgm:pt>
    <dgm:pt modelId="{1391E36E-A2F3-4D3C-BEE2-E7992D0DEE90}" type="parTrans" cxnId="{03D0AC08-C836-4D71-BCE9-1D1066B0BE56}">
      <dgm:prSet/>
      <dgm:spPr/>
      <dgm:t>
        <a:bodyPr/>
        <a:lstStyle/>
        <a:p>
          <a:endParaRPr lang="en-US"/>
        </a:p>
      </dgm:t>
    </dgm:pt>
    <dgm:pt modelId="{7787F71F-A0A9-4012-B586-3829CC8FB3F9}" type="sibTrans" cxnId="{03D0AC08-C836-4D71-BCE9-1D1066B0BE56}">
      <dgm:prSet/>
      <dgm:spPr/>
      <dgm:t>
        <a:bodyPr/>
        <a:lstStyle/>
        <a:p>
          <a:endParaRPr lang="en-US"/>
        </a:p>
      </dgm:t>
    </dgm:pt>
    <dgm:pt modelId="{68EB70C1-6785-482E-8DD3-0DDBABE6F1B7}" type="pres">
      <dgm:prSet presAssocID="{0BF4F55A-0A80-41E9-839C-E9ACA3A1C1FB}" presName="linear" presStyleCnt="0">
        <dgm:presLayoutVars>
          <dgm:animLvl val="lvl"/>
          <dgm:resizeHandles val="exact"/>
        </dgm:presLayoutVars>
      </dgm:prSet>
      <dgm:spPr/>
    </dgm:pt>
    <dgm:pt modelId="{49FBD4C8-C166-4275-981B-A9233A2A3B0D}" type="pres">
      <dgm:prSet presAssocID="{823C5D90-FB29-4703-A3BF-AB01CE13896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35A3FE1-037C-4FE4-B0D8-00497DEBF8D5}" type="pres">
      <dgm:prSet presAssocID="{E3656F78-2030-48EC-A4AD-DC96C3114E53}" presName="spacer" presStyleCnt="0"/>
      <dgm:spPr/>
    </dgm:pt>
    <dgm:pt modelId="{25A876A0-7F20-49DA-8432-FFEBA76F7988}" type="pres">
      <dgm:prSet presAssocID="{AC4F3CA1-7E25-4B04-90D1-8A97A42A757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B51FB02-E85A-4A40-B075-CF73B8673AE3}" type="pres">
      <dgm:prSet presAssocID="{EC093F7F-E30C-4624-8476-A0E82501E394}" presName="spacer" presStyleCnt="0"/>
      <dgm:spPr/>
    </dgm:pt>
    <dgm:pt modelId="{DA804DD8-21B5-4BC7-B972-96E9F6F59F78}" type="pres">
      <dgm:prSet presAssocID="{BB224F27-C5BA-42A1-9B78-73B6364EE75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9B28406-BCFC-415B-9A65-EF5B64554550}" type="pres">
      <dgm:prSet presAssocID="{54F4B907-C7B0-46C3-85AB-E22F0935AA85}" presName="spacer" presStyleCnt="0"/>
      <dgm:spPr/>
    </dgm:pt>
    <dgm:pt modelId="{1970667E-0E66-4C8F-B4AA-0045E3CAAF02}" type="pres">
      <dgm:prSet presAssocID="{F28610C3-2C2E-4815-B782-8CA53487092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824CE38-F6B1-426B-802F-8170A16234B5}" type="pres">
      <dgm:prSet presAssocID="{E70CF1F4-367D-412F-9875-8CACDDC6FFA3}" presName="spacer" presStyleCnt="0"/>
      <dgm:spPr/>
    </dgm:pt>
    <dgm:pt modelId="{66614F3F-3C6A-4233-AD1B-CB0591A70261}" type="pres">
      <dgm:prSet presAssocID="{0CC79E75-806E-4B7E-A156-F11A348A54D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D2CD5B8-2B90-42FF-86BF-FDF67168FE75}" type="pres">
      <dgm:prSet presAssocID="{62893BF7-4AA7-4461-A046-3F3C2AF2A4C2}" presName="spacer" presStyleCnt="0"/>
      <dgm:spPr/>
    </dgm:pt>
    <dgm:pt modelId="{2F4DBAB2-44C2-4A73-BE9E-C9E7A72431D5}" type="pres">
      <dgm:prSet presAssocID="{F1740780-B190-45E8-A84F-E0C197D226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3D0AC08-C836-4D71-BCE9-1D1066B0BE56}" srcId="{0BF4F55A-0A80-41E9-839C-E9ACA3A1C1FB}" destId="{F1740780-B190-45E8-A84F-E0C197D226BB}" srcOrd="5" destOrd="0" parTransId="{1391E36E-A2F3-4D3C-BEE2-E7992D0DEE90}" sibTransId="{7787F71F-A0A9-4012-B586-3829CC8FB3F9}"/>
    <dgm:cxn modelId="{A0A67C26-71BE-4070-9D88-68DE7D68A673}" type="presOf" srcId="{823C5D90-FB29-4703-A3BF-AB01CE138967}" destId="{49FBD4C8-C166-4275-981B-A9233A2A3B0D}" srcOrd="0" destOrd="0" presId="urn:microsoft.com/office/officeart/2005/8/layout/vList2"/>
    <dgm:cxn modelId="{CCEB3A2D-BC6A-48FD-9D5C-93A65FB1C9A4}" srcId="{0BF4F55A-0A80-41E9-839C-E9ACA3A1C1FB}" destId="{F28610C3-2C2E-4815-B782-8CA53487092B}" srcOrd="3" destOrd="0" parTransId="{6E95705D-66BC-477E-8A41-A82D1C697F42}" sibTransId="{E70CF1F4-367D-412F-9875-8CACDDC6FFA3}"/>
    <dgm:cxn modelId="{58DF7E3A-0D69-4821-B98F-0F40655ED6A0}" type="presOf" srcId="{0CC79E75-806E-4B7E-A156-F11A348A54DA}" destId="{66614F3F-3C6A-4233-AD1B-CB0591A70261}" srcOrd="0" destOrd="0" presId="urn:microsoft.com/office/officeart/2005/8/layout/vList2"/>
    <dgm:cxn modelId="{01F0293E-44A2-409E-BEF6-6F34C83EA19E}" srcId="{0BF4F55A-0A80-41E9-839C-E9ACA3A1C1FB}" destId="{0CC79E75-806E-4B7E-A156-F11A348A54DA}" srcOrd="4" destOrd="0" parTransId="{5F571493-879E-4A27-A895-E2B649E67369}" sibTransId="{62893BF7-4AA7-4461-A046-3F3C2AF2A4C2}"/>
    <dgm:cxn modelId="{53C02442-B745-4B59-A043-91A237094162}" srcId="{0BF4F55A-0A80-41E9-839C-E9ACA3A1C1FB}" destId="{AC4F3CA1-7E25-4B04-90D1-8A97A42A7575}" srcOrd="1" destOrd="0" parTransId="{C9AD7777-3907-423C-AC42-8035052989D2}" sibTransId="{EC093F7F-E30C-4624-8476-A0E82501E394}"/>
    <dgm:cxn modelId="{D9832B51-66CE-429C-A9B6-FA7FAE101F5B}" type="presOf" srcId="{AC4F3CA1-7E25-4B04-90D1-8A97A42A7575}" destId="{25A876A0-7F20-49DA-8432-FFEBA76F7988}" srcOrd="0" destOrd="0" presId="urn:microsoft.com/office/officeart/2005/8/layout/vList2"/>
    <dgm:cxn modelId="{AABF6676-7F81-47AA-B038-3FCF0F127FC9}" type="presOf" srcId="{F28610C3-2C2E-4815-B782-8CA53487092B}" destId="{1970667E-0E66-4C8F-B4AA-0045E3CAAF02}" srcOrd="0" destOrd="0" presId="urn:microsoft.com/office/officeart/2005/8/layout/vList2"/>
    <dgm:cxn modelId="{3A9CC279-C4C7-4012-9382-52F5DA498634}" srcId="{0BF4F55A-0A80-41E9-839C-E9ACA3A1C1FB}" destId="{823C5D90-FB29-4703-A3BF-AB01CE138967}" srcOrd="0" destOrd="0" parTransId="{9C98D91A-3E66-4F53-857D-1C55937BF3A0}" sibTransId="{E3656F78-2030-48EC-A4AD-DC96C3114E53}"/>
    <dgm:cxn modelId="{CC4D0E96-CDD8-4842-97F2-B7419C96BB3F}" srcId="{0BF4F55A-0A80-41E9-839C-E9ACA3A1C1FB}" destId="{BB224F27-C5BA-42A1-9B78-73B6364EE75E}" srcOrd="2" destOrd="0" parTransId="{AC362F8E-B044-4857-86A1-AB87365BB3D6}" sibTransId="{54F4B907-C7B0-46C3-85AB-E22F0935AA85}"/>
    <dgm:cxn modelId="{6E12B0C4-189B-42AD-BBCD-3D1BF6A00A6F}" type="presOf" srcId="{BB224F27-C5BA-42A1-9B78-73B6364EE75E}" destId="{DA804DD8-21B5-4BC7-B972-96E9F6F59F78}" srcOrd="0" destOrd="0" presId="urn:microsoft.com/office/officeart/2005/8/layout/vList2"/>
    <dgm:cxn modelId="{BAC91BC5-05C7-4F28-A855-51F4E7A64781}" type="presOf" srcId="{0BF4F55A-0A80-41E9-839C-E9ACA3A1C1FB}" destId="{68EB70C1-6785-482E-8DD3-0DDBABE6F1B7}" srcOrd="0" destOrd="0" presId="urn:microsoft.com/office/officeart/2005/8/layout/vList2"/>
    <dgm:cxn modelId="{9495D7E9-C374-4336-A984-5C6B6A652F0B}" type="presOf" srcId="{F1740780-B190-45E8-A84F-E0C197D226BB}" destId="{2F4DBAB2-44C2-4A73-BE9E-C9E7A72431D5}" srcOrd="0" destOrd="0" presId="urn:microsoft.com/office/officeart/2005/8/layout/vList2"/>
    <dgm:cxn modelId="{50FE7FE6-2656-4F57-BD35-F1BACD942A8A}" type="presParOf" srcId="{68EB70C1-6785-482E-8DD3-0DDBABE6F1B7}" destId="{49FBD4C8-C166-4275-981B-A9233A2A3B0D}" srcOrd="0" destOrd="0" presId="urn:microsoft.com/office/officeart/2005/8/layout/vList2"/>
    <dgm:cxn modelId="{F664B38C-628C-4109-AB19-D2F09DA1A7DB}" type="presParOf" srcId="{68EB70C1-6785-482E-8DD3-0DDBABE6F1B7}" destId="{B35A3FE1-037C-4FE4-B0D8-00497DEBF8D5}" srcOrd="1" destOrd="0" presId="urn:microsoft.com/office/officeart/2005/8/layout/vList2"/>
    <dgm:cxn modelId="{12DBA425-B339-4EAA-9038-7D66E8E69B5C}" type="presParOf" srcId="{68EB70C1-6785-482E-8DD3-0DDBABE6F1B7}" destId="{25A876A0-7F20-49DA-8432-FFEBA76F7988}" srcOrd="2" destOrd="0" presId="urn:microsoft.com/office/officeart/2005/8/layout/vList2"/>
    <dgm:cxn modelId="{53F67764-E9BE-4A49-B5D2-59A3F29F03D7}" type="presParOf" srcId="{68EB70C1-6785-482E-8DD3-0DDBABE6F1B7}" destId="{1B51FB02-E85A-4A40-B075-CF73B8673AE3}" srcOrd="3" destOrd="0" presId="urn:microsoft.com/office/officeart/2005/8/layout/vList2"/>
    <dgm:cxn modelId="{338D0BD6-BC5A-4CBB-826C-A75E07E3784B}" type="presParOf" srcId="{68EB70C1-6785-482E-8DD3-0DDBABE6F1B7}" destId="{DA804DD8-21B5-4BC7-B972-96E9F6F59F78}" srcOrd="4" destOrd="0" presId="urn:microsoft.com/office/officeart/2005/8/layout/vList2"/>
    <dgm:cxn modelId="{B283895D-9C23-4650-AED1-C46D66CC3C2F}" type="presParOf" srcId="{68EB70C1-6785-482E-8DD3-0DDBABE6F1B7}" destId="{A9B28406-BCFC-415B-9A65-EF5B64554550}" srcOrd="5" destOrd="0" presId="urn:microsoft.com/office/officeart/2005/8/layout/vList2"/>
    <dgm:cxn modelId="{A72B392C-099A-4E75-A174-C45D56D5187B}" type="presParOf" srcId="{68EB70C1-6785-482E-8DD3-0DDBABE6F1B7}" destId="{1970667E-0E66-4C8F-B4AA-0045E3CAAF02}" srcOrd="6" destOrd="0" presId="urn:microsoft.com/office/officeart/2005/8/layout/vList2"/>
    <dgm:cxn modelId="{431E5E87-23E0-4821-9D2D-88BD57921481}" type="presParOf" srcId="{68EB70C1-6785-482E-8DD3-0DDBABE6F1B7}" destId="{5824CE38-F6B1-426B-802F-8170A16234B5}" srcOrd="7" destOrd="0" presId="urn:microsoft.com/office/officeart/2005/8/layout/vList2"/>
    <dgm:cxn modelId="{0FAD825C-262F-451E-95C2-287B81919369}" type="presParOf" srcId="{68EB70C1-6785-482E-8DD3-0DDBABE6F1B7}" destId="{66614F3F-3C6A-4233-AD1B-CB0591A70261}" srcOrd="8" destOrd="0" presId="urn:microsoft.com/office/officeart/2005/8/layout/vList2"/>
    <dgm:cxn modelId="{4A7384F0-DC4F-4699-852A-5CBDC6C2FB51}" type="presParOf" srcId="{68EB70C1-6785-482E-8DD3-0DDBABE6F1B7}" destId="{7D2CD5B8-2B90-42FF-86BF-FDF67168FE75}" srcOrd="9" destOrd="0" presId="urn:microsoft.com/office/officeart/2005/8/layout/vList2"/>
    <dgm:cxn modelId="{FE0799DB-9320-44CD-B8FD-05B0F44E81C6}" type="presParOf" srcId="{68EB70C1-6785-482E-8DD3-0DDBABE6F1B7}" destId="{2F4DBAB2-44C2-4A73-BE9E-C9E7A72431D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8AEE98-C8F9-4A5F-BD19-BE57E93D25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C744935-4280-40FC-884E-EBA6F5718302}">
      <dgm:prSet/>
      <dgm:spPr/>
      <dgm:t>
        <a:bodyPr/>
        <a:lstStyle/>
        <a:p>
          <a:r>
            <a:rPr lang="en-US"/>
            <a:t>Health care workers obtain sample of fluid for testing</a:t>
          </a:r>
        </a:p>
      </dgm:t>
    </dgm:pt>
    <dgm:pt modelId="{C67BF814-6B97-4D86-8C19-A6496873BA93}" type="parTrans" cxnId="{FADBEF19-758F-4657-83CA-4DDE6AE2EC3C}">
      <dgm:prSet/>
      <dgm:spPr/>
      <dgm:t>
        <a:bodyPr/>
        <a:lstStyle/>
        <a:p>
          <a:endParaRPr lang="en-US"/>
        </a:p>
      </dgm:t>
    </dgm:pt>
    <dgm:pt modelId="{383838EE-FC66-4CDD-A14D-DAE32DA3D850}" type="sibTrans" cxnId="{FADBEF19-758F-4657-83CA-4DDE6AE2EC3C}">
      <dgm:prSet/>
      <dgm:spPr/>
      <dgm:t>
        <a:bodyPr/>
        <a:lstStyle/>
        <a:p>
          <a:endParaRPr lang="en-US"/>
        </a:p>
      </dgm:t>
    </dgm:pt>
    <dgm:pt modelId="{5743FFCB-C537-4F60-B26E-83224538B1F2}">
      <dgm:prSet/>
      <dgm:spPr/>
      <dgm:t>
        <a:bodyPr/>
        <a:lstStyle/>
        <a:p>
          <a:r>
            <a:rPr lang="en-US"/>
            <a:t>Treat symptoms and manage complications and pain</a:t>
          </a:r>
        </a:p>
      </dgm:t>
    </dgm:pt>
    <dgm:pt modelId="{E79BC2F9-BC55-4709-B234-5F20E0B4F044}" type="parTrans" cxnId="{20F35EBE-2F9E-4DE5-B7B7-C088F45F38C6}">
      <dgm:prSet/>
      <dgm:spPr/>
      <dgm:t>
        <a:bodyPr/>
        <a:lstStyle/>
        <a:p>
          <a:endParaRPr lang="en-US"/>
        </a:p>
      </dgm:t>
    </dgm:pt>
    <dgm:pt modelId="{98C80473-A620-46BA-93E3-2AFB52CE705B}" type="sibTrans" cxnId="{20F35EBE-2F9E-4DE5-B7B7-C088F45F38C6}">
      <dgm:prSet/>
      <dgm:spPr/>
      <dgm:t>
        <a:bodyPr/>
        <a:lstStyle/>
        <a:p>
          <a:endParaRPr lang="en-US"/>
        </a:p>
      </dgm:t>
    </dgm:pt>
    <dgm:pt modelId="{D47911AE-9405-4A1C-B000-C90CE7BF3401}">
      <dgm:prSet/>
      <dgm:spPr/>
      <dgm:t>
        <a:bodyPr/>
        <a:lstStyle/>
        <a:p>
          <a:r>
            <a:rPr lang="en-US"/>
            <a:t>Antivirals for those with weak immune systems</a:t>
          </a:r>
        </a:p>
      </dgm:t>
    </dgm:pt>
    <dgm:pt modelId="{B57DAA99-215B-4EF5-994A-7A7C17B25E36}" type="parTrans" cxnId="{27F217FE-1587-4896-9705-985D7BF6F2BD}">
      <dgm:prSet/>
      <dgm:spPr/>
      <dgm:t>
        <a:bodyPr/>
        <a:lstStyle/>
        <a:p>
          <a:endParaRPr lang="en-US"/>
        </a:p>
      </dgm:t>
    </dgm:pt>
    <dgm:pt modelId="{251579A5-3DD3-4E6B-B1FD-34C1D3C94BD2}" type="sibTrans" cxnId="{27F217FE-1587-4896-9705-985D7BF6F2BD}">
      <dgm:prSet/>
      <dgm:spPr/>
      <dgm:t>
        <a:bodyPr/>
        <a:lstStyle/>
        <a:p>
          <a:endParaRPr lang="en-US"/>
        </a:p>
      </dgm:t>
    </dgm:pt>
    <dgm:pt modelId="{8053AF2D-045D-4553-96C4-19AB019D7E2A}" type="pres">
      <dgm:prSet presAssocID="{938AEE98-C8F9-4A5F-BD19-BE57E93D25A7}" presName="linear" presStyleCnt="0">
        <dgm:presLayoutVars>
          <dgm:animLvl val="lvl"/>
          <dgm:resizeHandles val="exact"/>
        </dgm:presLayoutVars>
      </dgm:prSet>
      <dgm:spPr/>
    </dgm:pt>
    <dgm:pt modelId="{4F53729C-466B-48B5-8BC2-E1A5DF0F976E}" type="pres">
      <dgm:prSet presAssocID="{DC744935-4280-40FC-884E-EBA6F57183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415508F-12E5-48BD-8748-534ACC9EC718}" type="pres">
      <dgm:prSet presAssocID="{383838EE-FC66-4CDD-A14D-DAE32DA3D850}" presName="spacer" presStyleCnt="0"/>
      <dgm:spPr/>
    </dgm:pt>
    <dgm:pt modelId="{CE722088-2F93-40E1-9AB6-F39CD980C277}" type="pres">
      <dgm:prSet presAssocID="{5743FFCB-C537-4F60-B26E-83224538B1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594B14D-F0EF-4E4A-A44A-8B9CCC1E6E88}" type="pres">
      <dgm:prSet presAssocID="{98C80473-A620-46BA-93E3-2AFB52CE705B}" presName="spacer" presStyleCnt="0"/>
      <dgm:spPr/>
    </dgm:pt>
    <dgm:pt modelId="{348CE910-22F6-4D1B-B3FA-AA359E3D0C1B}" type="pres">
      <dgm:prSet presAssocID="{D47911AE-9405-4A1C-B000-C90CE7BF340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B851402-4791-4D4E-8106-0D54E2B454C0}" type="presOf" srcId="{938AEE98-C8F9-4A5F-BD19-BE57E93D25A7}" destId="{8053AF2D-045D-4553-96C4-19AB019D7E2A}" srcOrd="0" destOrd="0" presId="urn:microsoft.com/office/officeart/2005/8/layout/vList2"/>
    <dgm:cxn modelId="{14DD6B07-5CB0-4E03-914E-D9FE3FD59B79}" type="presOf" srcId="{5743FFCB-C537-4F60-B26E-83224538B1F2}" destId="{CE722088-2F93-40E1-9AB6-F39CD980C277}" srcOrd="0" destOrd="0" presId="urn:microsoft.com/office/officeart/2005/8/layout/vList2"/>
    <dgm:cxn modelId="{FADBEF19-758F-4657-83CA-4DDE6AE2EC3C}" srcId="{938AEE98-C8F9-4A5F-BD19-BE57E93D25A7}" destId="{DC744935-4280-40FC-884E-EBA6F5718302}" srcOrd="0" destOrd="0" parTransId="{C67BF814-6B97-4D86-8C19-A6496873BA93}" sibTransId="{383838EE-FC66-4CDD-A14D-DAE32DA3D850}"/>
    <dgm:cxn modelId="{4B12CF95-C318-4FEE-844F-66DDE81B1896}" type="presOf" srcId="{DC744935-4280-40FC-884E-EBA6F5718302}" destId="{4F53729C-466B-48B5-8BC2-E1A5DF0F976E}" srcOrd="0" destOrd="0" presId="urn:microsoft.com/office/officeart/2005/8/layout/vList2"/>
    <dgm:cxn modelId="{20F35EBE-2F9E-4DE5-B7B7-C088F45F38C6}" srcId="{938AEE98-C8F9-4A5F-BD19-BE57E93D25A7}" destId="{5743FFCB-C537-4F60-B26E-83224538B1F2}" srcOrd="1" destOrd="0" parTransId="{E79BC2F9-BC55-4709-B234-5F20E0B4F044}" sibTransId="{98C80473-A620-46BA-93E3-2AFB52CE705B}"/>
    <dgm:cxn modelId="{52F9ACE8-F66B-4D9B-AB69-81CE0BF2D4AC}" type="presOf" srcId="{D47911AE-9405-4A1C-B000-C90CE7BF3401}" destId="{348CE910-22F6-4D1B-B3FA-AA359E3D0C1B}" srcOrd="0" destOrd="0" presId="urn:microsoft.com/office/officeart/2005/8/layout/vList2"/>
    <dgm:cxn modelId="{27F217FE-1587-4896-9705-985D7BF6F2BD}" srcId="{938AEE98-C8F9-4A5F-BD19-BE57E93D25A7}" destId="{D47911AE-9405-4A1C-B000-C90CE7BF3401}" srcOrd="2" destOrd="0" parTransId="{B57DAA99-215B-4EF5-994A-7A7C17B25E36}" sibTransId="{251579A5-3DD3-4E6B-B1FD-34C1D3C94BD2}"/>
    <dgm:cxn modelId="{2C18E83B-E096-46A6-ADB9-C509DEB72847}" type="presParOf" srcId="{8053AF2D-045D-4553-96C4-19AB019D7E2A}" destId="{4F53729C-466B-48B5-8BC2-E1A5DF0F976E}" srcOrd="0" destOrd="0" presId="urn:microsoft.com/office/officeart/2005/8/layout/vList2"/>
    <dgm:cxn modelId="{A54B1095-BEEC-4B6A-98F3-68D82520EA0E}" type="presParOf" srcId="{8053AF2D-045D-4553-96C4-19AB019D7E2A}" destId="{9415508F-12E5-48BD-8748-534ACC9EC718}" srcOrd="1" destOrd="0" presId="urn:microsoft.com/office/officeart/2005/8/layout/vList2"/>
    <dgm:cxn modelId="{A4B16437-7A6E-4215-A69C-21F0EE525F1C}" type="presParOf" srcId="{8053AF2D-045D-4553-96C4-19AB019D7E2A}" destId="{CE722088-2F93-40E1-9AB6-F39CD980C277}" srcOrd="2" destOrd="0" presId="urn:microsoft.com/office/officeart/2005/8/layout/vList2"/>
    <dgm:cxn modelId="{F48CFEAE-05BF-41AD-8EBC-9926FFEF8343}" type="presParOf" srcId="{8053AF2D-045D-4553-96C4-19AB019D7E2A}" destId="{F594B14D-F0EF-4E4A-A44A-8B9CCC1E6E88}" srcOrd="3" destOrd="0" presId="urn:microsoft.com/office/officeart/2005/8/layout/vList2"/>
    <dgm:cxn modelId="{28569273-DC47-402D-BC1A-74FC2AB3CD14}" type="presParOf" srcId="{8053AF2D-045D-4553-96C4-19AB019D7E2A}" destId="{348CE910-22F6-4D1B-B3FA-AA359E3D0C1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FA8F81-E922-4D45-B5CC-D09A357B81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4A01EA1-9CC2-484E-929F-CF1BAFCEE633}">
      <dgm:prSet/>
      <dgm:spPr/>
      <dgm:t>
        <a:bodyPr/>
        <a:lstStyle/>
        <a:p>
          <a:r>
            <a:rPr lang="en-US"/>
            <a:t>Increased risk of exposure due to close proximity</a:t>
          </a:r>
        </a:p>
      </dgm:t>
    </dgm:pt>
    <dgm:pt modelId="{53C263BA-9DB4-4F54-928F-C74C1CD06B81}" type="parTrans" cxnId="{44034D87-2B53-4A99-8EB5-791515BF9D9B}">
      <dgm:prSet/>
      <dgm:spPr/>
      <dgm:t>
        <a:bodyPr/>
        <a:lstStyle/>
        <a:p>
          <a:endParaRPr lang="en-US"/>
        </a:p>
      </dgm:t>
    </dgm:pt>
    <dgm:pt modelId="{1375168A-9CB7-4BFA-9957-80DC147D9F28}" type="sibTrans" cxnId="{44034D87-2B53-4A99-8EB5-791515BF9D9B}">
      <dgm:prSet/>
      <dgm:spPr/>
      <dgm:t>
        <a:bodyPr/>
        <a:lstStyle/>
        <a:p>
          <a:endParaRPr lang="en-US"/>
        </a:p>
      </dgm:t>
    </dgm:pt>
    <dgm:pt modelId="{79F4A7D2-E037-4730-8D88-A7376369F137}">
      <dgm:prSet/>
      <dgm:spPr/>
      <dgm:t>
        <a:bodyPr/>
        <a:lstStyle/>
        <a:p>
          <a:r>
            <a:rPr lang="en-US"/>
            <a:t>Suspected cases should be isolated and evaluated</a:t>
          </a:r>
        </a:p>
      </dgm:t>
    </dgm:pt>
    <dgm:pt modelId="{1E84029A-41C7-4643-B471-20598D27B599}" type="parTrans" cxnId="{2E21397D-8FDB-4D0B-83BB-56B728E64663}">
      <dgm:prSet/>
      <dgm:spPr/>
      <dgm:t>
        <a:bodyPr/>
        <a:lstStyle/>
        <a:p>
          <a:endParaRPr lang="en-US"/>
        </a:p>
      </dgm:t>
    </dgm:pt>
    <dgm:pt modelId="{174A4F33-3D3B-49D3-A31E-23D48C9F42BA}" type="sibTrans" cxnId="{2E21397D-8FDB-4D0B-83BB-56B728E64663}">
      <dgm:prSet/>
      <dgm:spPr/>
      <dgm:t>
        <a:bodyPr/>
        <a:lstStyle/>
        <a:p>
          <a:endParaRPr lang="en-US"/>
        </a:p>
      </dgm:t>
    </dgm:pt>
    <dgm:pt modelId="{773C1FFE-9533-4230-BD77-ED47F8776EE3}">
      <dgm:prSet/>
      <dgm:spPr/>
      <dgm:t>
        <a:bodyPr/>
        <a:lstStyle/>
        <a:p>
          <a:r>
            <a:rPr lang="en-US"/>
            <a:t>Encourage individuals with symptoms to avoid contact with others, avoiding sharing plates, cups, clothing, towels and other linen</a:t>
          </a:r>
        </a:p>
      </dgm:t>
    </dgm:pt>
    <dgm:pt modelId="{2035C1B6-842D-430C-8451-4D32A7E29A66}" type="parTrans" cxnId="{7D73D75C-A0DE-40E4-BDFD-818293BC7505}">
      <dgm:prSet/>
      <dgm:spPr/>
      <dgm:t>
        <a:bodyPr/>
        <a:lstStyle/>
        <a:p>
          <a:endParaRPr lang="en-US"/>
        </a:p>
      </dgm:t>
    </dgm:pt>
    <dgm:pt modelId="{D9ED2CBC-0C95-4594-9231-D5AD49AF0D81}" type="sibTrans" cxnId="{7D73D75C-A0DE-40E4-BDFD-818293BC7505}">
      <dgm:prSet/>
      <dgm:spPr/>
      <dgm:t>
        <a:bodyPr/>
        <a:lstStyle/>
        <a:p>
          <a:endParaRPr lang="en-US"/>
        </a:p>
      </dgm:t>
    </dgm:pt>
    <dgm:pt modelId="{DEA7AF05-5FE0-48E9-9B06-4F41EBB8BFA8}">
      <dgm:prSet/>
      <dgm:spPr/>
      <dgm:t>
        <a:bodyPr/>
        <a:lstStyle/>
        <a:p>
          <a:r>
            <a:rPr lang="en-US"/>
            <a:t>Separate  bathroom</a:t>
          </a:r>
        </a:p>
      </dgm:t>
    </dgm:pt>
    <dgm:pt modelId="{BBD1EB0E-A2E1-4D36-B4E3-58516A10A018}" type="parTrans" cxnId="{CA233379-FDEA-4ED1-B75D-9778E29D3780}">
      <dgm:prSet/>
      <dgm:spPr/>
      <dgm:t>
        <a:bodyPr/>
        <a:lstStyle/>
        <a:p>
          <a:endParaRPr lang="en-US"/>
        </a:p>
      </dgm:t>
    </dgm:pt>
    <dgm:pt modelId="{83D3C12F-AC4F-46C0-A280-F96872052DA9}" type="sibTrans" cxnId="{CA233379-FDEA-4ED1-B75D-9778E29D3780}">
      <dgm:prSet/>
      <dgm:spPr/>
      <dgm:t>
        <a:bodyPr/>
        <a:lstStyle/>
        <a:p>
          <a:endParaRPr lang="en-US"/>
        </a:p>
      </dgm:t>
    </dgm:pt>
    <dgm:pt modelId="{745432D6-03D4-45FA-B6EB-5B7CE925427F}">
      <dgm:prSet/>
      <dgm:spPr/>
      <dgm:t>
        <a:bodyPr/>
        <a:lstStyle/>
        <a:p>
          <a:r>
            <a:rPr lang="en-US"/>
            <a:t>Wash clothing and bedding in hot water</a:t>
          </a:r>
        </a:p>
      </dgm:t>
    </dgm:pt>
    <dgm:pt modelId="{880E46A8-7C1E-4873-932E-A46591DCF24D}" type="parTrans" cxnId="{0DC64B5D-0621-4356-B2E0-33548C0288C4}">
      <dgm:prSet/>
      <dgm:spPr/>
      <dgm:t>
        <a:bodyPr/>
        <a:lstStyle/>
        <a:p>
          <a:endParaRPr lang="en-US"/>
        </a:p>
      </dgm:t>
    </dgm:pt>
    <dgm:pt modelId="{04484E9F-81BD-455F-9436-350F978EAE62}" type="sibTrans" cxnId="{0DC64B5D-0621-4356-B2E0-33548C0288C4}">
      <dgm:prSet/>
      <dgm:spPr/>
      <dgm:t>
        <a:bodyPr/>
        <a:lstStyle/>
        <a:p>
          <a:endParaRPr lang="en-US"/>
        </a:p>
      </dgm:t>
    </dgm:pt>
    <dgm:pt modelId="{0D16E249-CEE5-48AB-A855-098B2DC0FA54}" type="pres">
      <dgm:prSet presAssocID="{81FA8F81-E922-4D45-B5CC-D09A357B8177}" presName="root" presStyleCnt="0">
        <dgm:presLayoutVars>
          <dgm:dir/>
          <dgm:resizeHandles val="exact"/>
        </dgm:presLayoutVars>
      </dgm:prSet>
      <dgm:spPr/>
    </dgm:pt>
    <dgm:pt modelId="{B197F945-1B11-46AD-909B-0C9FDE998AA0}" type="pres">
      <dgm:prSet presAssocID="{84A01EA1-9CC2-484E-929F-CF1BAFCEE633}" presName="compNode" presStyleCnt="0"/>
      <dgm:spPr/>
    </dgm:pt>
    <dgm:pt modelId="{E2C2A585-A409-4E17-B3BF-205F08D35372}" type="pres">
      <dgm:prSet presAssocID="{84A01EA1-9CC2-484E-929F-CF1BAFCEE633}" presName="bgRect" presStyleLbl="bgShp" presStyleIdx="0" presStyleCnt="5"/>
      <dgm:spPr/>
    </dgm:pt>
    <dgm:pt modelId="{229B0CFA-6740-4A14-9D36-2EB8F04C31B9}" type="pres">
      <dgm:prSet presAssocID="{84A01EA1-9CC2-484E-929F-CF1BAFCEE633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73D7C61-D4D3-4B77-AEBC-056D58CFD352}" type="pres">
      <dgm:prSet presAssocID="{84A01EA1-9CC2-484E-929F-CF1BAFCEE633}" presName="spaceRect" presStyleCnt="0"/>
      <dgm:spPr/>
    </dgm:pt>
    <dgm:pt modelId="{9B6396A9-F8DC-4E7E-8A15-2B8D6ADB3576}" type="pres">
      <dgm:prSet presAssocID="{84A01EA1-9CC2-484E-929F-CF1BAFCEE633}" presName="parTx" presStyleLbl="revTx" presStyleIdx="0" presStyleCnt="5">
        <dgm:presLayoutVars>
          <dgm:chMax val="0"/>
          <dgm:chPref val="0"/>
        </dgm:presLayoutVars>
      </dgm:prSet>
      <dgm:spPr/>
    </dgm:pt>
    <dgm:pt modelId="{AFC9F43E-64F6-4F3B-B27D-811ED41E93A7}" type="pres">
      <dgm:prSet presAssocID="{1375168A-9CB7-4BFA-9957-80DC147D9F28}" presName="sibTrans" presStyleCnt="0"/>
      <dgm:spPr/>
    </dgm:pt>
    <dgm:pt modelId="{7539B554-B007-4505-B60E-C851CF9A45D7}" type="pres">
      <dgm:prSet presAssocID="{79F4A7D2-E037-4730-8D88-A7376369F137}" presName="compNode" presStyleCnt="0"/>
      <dgm:spPr/>
    </dgm:pt>
    <dgm:pt modelId="{93AD32B5-2996-40EF-8B0D-923F77F5589F}" type="pres">
      <dgm:prSet presAssocID="{79F4A7D2-E037-4730-8D88-A7376369F137}" presName="bgRect" presStyleLbl="bgShp" presStyleIdx="1" presStyleCnt="5"/>
      <dgm:spPr/>
    </dgm:pt>
    <dgm:pt modelId="{736308AC-2B62-4794-BCD6-022FF11C232B}" type="pres">
      <dgm:prSet presAssocID="{79F4A7D2-E037-4730-8D88-A7376369F137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C5C327D-411D-4A36-ADDB-608689049576}" type="pres">
      <dgm:prSet presAssocID="{79F4A7D2-E037-4730-8D88-A7376369F137}" presName="spaceRect" presStyleCnt="0"/>
      <dgm:spPr/>
    </dgm:pt>
    <dgm:pt modelId="{538E2E15-9F14-4258-BF34-AB83503AC853}" type="pres">
      <dgm:prSet presAssocID="{79F4A7D2-E037-4730-8D88-A7376369F137}" presName="parTx" presStyleLbl="revTx" presStyleIdx="1" presStyleCnt="5">
        <dgm:presLayoutVars>
          <dgm:chMax val="0"/>
          <dgm:chPref val="0"/>
        </dgm:presLayoutVars>
      </dgm:prSet>
      <dgm:spPr/>
    </dgm:pt>
    <dgm:pt modelId="{0A111F9B-3FD7-49A9-B695-287ACFBF706E}" type="pres">
      <dgm:prSet presAssocID="{174A4F33-3D3B-49D3-A31E-23D48C9F42BA}" presName="sibTrans" presStyleCnt="0"/>
      <dgm:spPr/>
    </dgm:pt>
    <dgm:pt modelId="{F28BF89E-F410-4A42-810D-3450FE9EC6A5}" type="pres">
      <dgm:prSet presAssocID="{773C1FFE-9533-4230-BD77-ED47F8776EE3}" presName="compNode" presStyleCnt="0"/>
      <dgm:spPr/>
    </dgm:pt>
    <dgm:pt modelId="{FC91AA37-9AF7-4237-B0EA-01AAC67DBBAD}" type="pres">
      <dgm:prSet presAssocID="{773C1FFE-9533-4230-BD77-ED47F8776EE3}" presName="bgRect" presStyleLbl="bgShp" presStyleIdx="2" presStyleCnt="5"/>
      <dgm:spPr/>
    </dgm:pt>
    <dgm:pt modelId="{DEF89469-E01B-4AA5-93C7-1F25B87B4CCF}" type="pres">
      <dgm:prSet presAssocID="{773C1FFE-9533-4230-BD77-ED47F8776EE3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wel"/>
        </a:ext>
      </dgm:extLst>
    </dgm:pt>
    <dgm:pt modelId="{07974EDB-A4F6-4050-9E19-7805D15C5188}" type="pres">
      <dgm:prSet presAssocID="{773C1FFE-9533-4230-BD77-ED47F8776EE3}" presName="spaceRect" presStyleCnt="0"/>
      <dgm:spPr/>
    </dgm:pt>
    <dgm:pt modelId="{C8AD4B8D-9CE8-4C2D-95DF-B66CE02197BA}" type="pres">
      <dgm:prSet presAssocID="{773C1FFE-9533-4230-BD77-ED47F8776EE3}" presName="parTx" presStyleLbl="revTx" presStyleIdx="2" presStyleCnt="5">
        <dgm:presLayoutVars>
          <dgm:chMax val="0"/>
          <dgm:chPref val="0"/>
        </dgm:presLayoutVars>
      </dgm:prSet>
      <dgm:spPr/>
    </dgm:pt>
    <dgm:pt modelId="{6F826EF0-875E-4514-888A-A57DE5C093B5}" type="pres">
      <dgm:prSet presAssocID="{D9ED2CBC-0C95-4594-9231-D5AD49AF0D81}" presName="sibTrans" presStyleCnt="0"/>
      <dgm:spPr/>
    </dgm:pt>
    <dgm:pt modelId="{2B315983-7E95-422B-BF62-071C57185951}" type="pres">
      <dgm:prSet presAssocID="{DEA7AF05-5FE0-48E9-9B06-4F41EBB8BFA8}" presName="compNode" presStyleCnt="0"/>
      <dgm:spPr/>
    </dgm:pt>
    <dgm:pt modelId="{2F3F23FC-2A13-4562-968C-5759F4FA5034}" type="pres">
      <dgm:prSet presAssocID="{DEA7AF05-5FE0-48E9-9B06-4F41EBB8BFA8}" presName="bgRect" presStyleLbl="bgShp" presStyleIdx="3" presStyleCnt="5"/>
      <dgm:spPr/>
    </dgm:pt>
    <dgm:pt modelId="{7EAFAE5C-F5FC-41DC-9C5A-C70AEAA788FC}" type="pres">
      <dgm:prSet presAssocID="{DEA7AF05-5FE0-48E9-9B06-4F41EBB8BFA8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B7D3734F-7A09-44E2-99BD-4A18A2D544D6}" type="pres">
      <dgm:prSet presAssocID="{DEA7AF05-5FE0-48E9-9B06-4F41EBB8BFA8}" presName="spaceRect" presStyleCnt="0"/>
      <dgm:spPr/>
    </dgm:pt>
    <dgm:pt modelId="{8916C2FA-E69A-4BD4-9904-109E81EBE29E}" type="pres">
      <dgm:prSet presAssocID="{DEA7AF05-5FE0-48E9-9B06-4F41EBB8BFA8}" presName="parTx" presStyleLbl="revTx" presStyleIdx="3" presStyleCnt="5">
        <dgm:presLayoutVars>
          <dgm:chMax val="0"/>
          <dgm:chPref val="0"/>
        </dgm:presLayoutVars>
      </dgm:prSet>
      <dgm:spPr/>
    </dgm:pt>
    <dgm:pt modelId="{4E3FAE65-AA82-4F79-AE47-9FF8F195AB4C}" type="pres">
      <dgm:prSet presAssocID="{83D3C12F-AC4F-46C0-A280-F96872052DA9}" presName="sibTrans" presStyleCnt="0"/>
      <dgm:spPr/>
    </dgm:pt>
    <dgm:pt modelId="{770E5928-7E42-48F0-83C4-542D773AFCB0}" type="pres">
      <dgm:prSet presAssocID="{745432D6-03D4-45FA-B6EB-5B7CE925427F}" presName="compNode" presStyleCnt="0"/>
      <dgm:spPr/>
    </dgm:pt>
    <dgm:pt modelId="{77E6B152-0F01-4F5E-ACC6-37A6FBAC4866}" type="pres">
      <dgm:prSet presAssocID="{745432D6-03D4-45FA-B6EB-5B7CE925427F}" presName="bgRect" presStyleLbl="bgShp" presStyleIdx="4" presStyleCnt="5"/>
      <dgm:spPr/>
    </dgm:pt>
    <dgm:pt modelId="{B48654B3-B3F5-457F-BE73-3CA41BBD214A}" type="pres">
      <dgm:prSet presAssocID="{745432D6-03D4-45FA-B6EB-5B7CE925427F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C4C8135B-EDD4-4760-A157-F96C02DBF02E}" type="pres">
      <dgm:prSet presAssocID="{745432D6-03D4-45FA-B6EB-5B7CE925427F}" presName="spaceRect" presStyleCnt="0"/>
      <dgm:spPr/>
    </dgm:pt>
    <dgm:pt modelId="{F4C0D057-45A8-4335-8522-22D98FF1CC01}" type="pres">
      <dgm:prSet presAssocID="{745432D6-03D4-45FA-B6EB-5B7CE925427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51D2532-0990-4C7A-AC3A-B8A295490105}" type="presOf" srcId="{745432D6-03D4-45FA-B6EB-5B7CE925427F}" destId="{F4C0D057-45A8-4335-8522-22D98FF1CC01}" srcOrd="0" destOrd="0" presId="urn:microsoft.com/office/officeart/2018/2/layout/IconVerticalSolidList"/>
    <dgm:cxn modelId="{7D73D75C-A0DE-40E4-BDFD-818293BC7505}" srcId="{81FA8F81-E922-4D45-B5CC-D09A357B8177}" destId="{773C1FFE-9533-4230-BD77-ED47F8776EE3}" srcOrd="2" destOrd="0" parTransId="{2035C1B6-842D-430C-8451-4D32A7E29A66}" sibTransId="{D9ED2CBC-0C95-4594-9231-D5AD49AF0D81}"/>
    <dgm:cxn modelId="{0DC64B5D-0621-4356-B2E0-33548C0288C4}" srcId="{81FA8F81-E922-4D45-B5CC-D09A357B8177}" destId="{745432D6-03D4-45FA-B6EB-5B7CE925427F}" srcOrd="4" destOrd="0" parTransId="{880E46A8-7C1E-4873-932E-A46591DCF24D}" sibTransId="{04484E9F-81BD-455F-9436-350F978EAE62}"/>
    <dgm:cxn modelId="{42D61D6F-C25B-415A-9C3C-8CA286D51CB5}" type="presOf" srcId="{84A01EA1-9CC2-484E-929F-CF1BAFCEE633}" destId="{9B6396A9-F8DC-4E7E-8A15-2B8D6ADB3576}" srcOrd="0" destOrd="0" presId="urn:microsoft.com/office/officeart/2018/2/layout/IconVerticalSolidList"/>
    <dgm:cxn modelId="{6A7DAE75-92AD-4A5E-9A5C-96278CF4F874}" type="presOf" srcId="{79F4A7D2-E037-4730-8D88-A7376369F137}" destId="{538E2E15-9F14-4258-BF34-AB83503AC853}" srcOrd="0" destOrd="0" presId="urn:microsoft.com/office/officeart/2018/2/layout/IconVerticalSolidList"/>
    <dgm:cxn modelId="{35FDB555-B08A-4D4F-A508-0AED7287FA6C}" type="presOf" srcId="{DEA7AF05-5FE0-48E9-9B06-4F41EBB8BFA8}" destId="{8916C2FA-E69A-4BD4-9904-109E81EBE29E}" srcOrd="0" destOrd="0" presId="urn:microsoft.com/office/officeart/2018/2/layout/IconVerticalSolidList"/>
    <dgm:cxn modelId="{CA233379-FDEA-4ED1-B75D-9778E29D3780}" srcId="{81FA8F81-E922-4D45-B5CC-D09A357B8177}" destId="{DEA7AF05-5FE0-48E9-9B06-4F41EBB8BFA8}" srcOrd="3" destOrd="0" parTransId="{BBD1EB0E-A2E1-4D36-B4E3-58516A10A018}" sibTransId="{83D3C12F-AC4F-46C0-A280-F96872052DA9}"/>
    <dgm:cxn modelId="{2E21397D-8FDB-4D0B-83BB-56B728E64663}" srcId="{81FA8F81-E922-4D45-B5CC-D09A357B8177}" destId="{79F4A7D2-E037-4730-8D88-A7376369F137}" srcOrd="1" destOrd="0" parTransId="{1E84029A-41C7-4643-B471-20598D27B599}" sibTransId="{174A4F33-3D3B-49D3-A31E-23D48C9F42BA}"/>
    <dgm:cxn modelId="{44034D87-2B53-4A99-8EB5-791515BF9D9B}" srcId="{81FA8F81-E922-4D45-B5CC-D09A357B8177}" destId="{84A01EA1-9CC2-484E-929F-CF1BAFCEE633}" srcOrd="0" destOrd="0" parTransId="{53C263BA-9DB4-4F54-928F-C74C1CD06B81}" sibTransId="{1375168A-9CB7-4BFA-9957-80DC147D9F28}"/>
    <dgm:cxn modelId="{9632C9BB-1D1E-4B25-96B7-50ADE83B4301}" type="presOf" srcId="{773C1FFE-9533-4230-BD77-ED47F8776EE3}" destId="{C8AD4B8D-9CE8-4C2D-95DF-B66CE02197BA}" srcOrd="0" destOrd="0" presId="urn:microsoft.com/office/officeart/2018/2/layout/IconVerticalSolidList"/>
    <dgm:cxn modelId="{C89E1DBF-45AD-40B0-8C5B-8DC4BB6CB073}" type="presOf" srcId="{81FA8F81-E922-4D45-B5CC-D09A357B8177}" destId="{0D16E249-CEE5-48AB-A855-098B2DC0FA54}" srcOrd="0" destOrd="0" presId="urn:microsoft.com/office/officeart/2018/2/layout/IconVerticalSolidList"/>
    <dgm:cxn modelId="{4036AB21-E8BC-4B27-9816-35BD13147121}" type="presParOf" srcId="{0D16E249-CEE5-48AB-A855-098B2DC0FA54}" destId="{B197F945-1B11-46AD-909B-0C9FDE998AA0}" srcOrd="0" destOrd="0" presId="urn:microsoft.com/office/officeart/2018/2/layout/IconVerticalSolidList"/>
    <dgm:cxn modelId="{26DDEFEB-D1AF-42AA-A3D0-74C47D8885D6}" type="presParOf" srcId="{B197F945-1B11-46AD-909B-0C9FDE998AA0}" destId="{E2C2A585-A409-4E17-B3BF-205F08D35372}" srcOrd="0" destOrd="0" presId="urn:microsoft.com/office/officeart/2018/2/layout/IconVerticalSolidList"/>
    <dgm:cxn modelId="{FC06B3CA-AB21-4CE4-A3A4-B43DF188A2ED}" type="presParOf" srcId="{B197F945-1B11-46AD-909B-0C9FDE998AA0}" destId="{229B0CFA-6740-4A14-9D36-2EB8F04C31B9}" srcOrd="1" destOrd="0" presId="urn:microsoft.com/office/officeart/2018/2/layout/IconVerticalSolidList"/>
    <dgm:cxn modelId="{2A18D498-7D65-4040-814B-02F19D72CAB1}" type="presParOf" srcId="{B197F945-1B11-46AD-909B-0C9FDE998AA0}" destId="{A73D7C61-D4D3-4B77-AEBC-056D58CFD352}" srcOrd="2" destOrd="0" presId="urn:microsoft.com/office/officeart/2018/2/layout/IconVerticalSolidList"/>
    <dgm:cxn modelId="{1810232B-D612-4D0A-B532-62C1AC1FF61A}" type="presParOf" srcId="{B197F945-1B11-46AD-909B-0C9FDE998AA0}" destId="{9B6396A9-F8DC-4E7E-8A15-2B8D6ADB3576}" srcOrd="3" destOrd="0" presId="urn:microsoft.com/office/officeart/2018/2/layout/IconVerticalSolidList"/>
    <dgm:cxn modelId="{7C2883E4-87B0-4601-B601-AB2853176127}" type="presParOf" srcId="{0D16E249-CEE5-48AB-A855-098B2DC0FA54}" destId="{AFC9F43E-64F6-4F3B-B27D-811ED41E93A7}" srcOrd="1" destOrd="0" presId="urn:microsoft.com/office/officeart/2018/2/layout/IconVerticalSolidList"/>
    <dgm:cxn modelId="{B31B3023-BDA9-4CA9-B762-39257FD571B1}" type="presParOf" srcId="{0D16E249-CEE5-48AB-A855-098B2DC0FA54}" destId="{7539B554-B007-4505-B60E-C851CF9A45D7}" srcOrd="2" destOrd="0" presId="urn:microsoft.com/office/officeart/2018/2/layout/IconVerticalSolidList"/>
    <dgm:cxn modelId="{20CFF855-2244-4AEA-B650-526769336A84}" type="presParOf" srcId="{7539B554-B007-4505-B60E-C851CF9A45D7}" destId="{93AD32B5-2996-40EF-8B0D-923F77F5589F}" srcOrd="0" destOrd="0" presId="urn:microsoft.com/office/officeart/2018/2/layout/IconVerticalSolidList"/>
    <dgm:cxn modelId="{54B41C91-85CF-4092-9FE1-96A3DA1EFBEB}" type="presParOf" srcId="{7539B554-B007-4505-B60E-C851CF9A45D7}" destId="{736308AC-2B62-4794-BCD6-022FF11C232B}" srcOrd="1" destOrd="0" presId="urn:microsoft.com/office/officeart/2018/2/layout/IconVerticalSolidList"/>
    <dgm:cxn modelId="{BBF76F84-C96D-4AA9-90C2-5399D359035B}" type="presParOf" srcId="{7539B554-B007-4505-B60E-C851CF9A45D7}" destId="{DC5C327D-411D-4A36-ADDB-608689049576}" srcOrd="2" destOrd="0" presId="urn:microsoft.com/office/officeart/2018/2/layout/IconVerticalSolidList"/>
    <dgm:cxn modelId="{2A84D52D-2C7D-440F-9F75-9267A9D99831}" type="presParOf" srcId="{7539B554-B007-4505-B60E-C851CF9A45D7}" destId="{538E2E15-9F14-4258-BF34-AB83503AC853}" srcOrd="3" destOrd="0" presId="urn:microsoft.com/office/officeart/2018/2/layout/IconVerticalSolidList"/>
    <dgm:cxn modelId="{0EA38342-893E-4B07-BE6D-26DF412DDEBD}" type="presParOf" srcId="{0D16E249-CEE5-48AB-A855-098B2DC0FA54}" destId="{0A111F9B-3FD7-49A9-B695-287ACFBF706E}" srcOrd="3" destOrd="0" presId="urn:microsoft.com/office/officeart/2018/2/layout/IconVerticalSolidList"/>
    <dgm:cxn modelId="{A300E3CE-07F1-47EE-A127-E61898429F41}" type="presParOf" srcId="{0D16E249-CEE5-48AB-A855-098B2DC0FA54}" destId="{F28BF89E-F410-4A42-810D-3450FE9EC6A5}" srcOrd="4" destOrd="0" presId="urn:microsoft.com/office/officeart/2018/2/layout/IconVerticalSolidList"/>
    <dgm:cxn modelId="{64097AFC-1AF3-4593-9820-A7380B3C86FB}" type="presParOf" srcId="{F28BF89E-F410-4A42-810D-3450FE9EC6A5}" destId="{FC91AA37-9AF7-4237-B0EA-01AAC67DBBAD}" srcOrd="0" destOrd="0" presId="urn:microsoft.com/office/officeart/2018/2/layout/IconVerticalSolidList"/>
    <dgm:cxn modelId="{B3FDB78E-C84B-46FB-BB85-22B8243F4E2C}" type="presParOf" srcId="{F28BF89E-F410-4A42-810D-3450FE9EC6A5}" destId="{DEF89469-E01B-4AA5-93C7-1F25B87B4CCF}" srcOrd="1" destOrd="0" presId="urn:microsoft.com/office/officeart/2018/2/layout/IconVerticalSolidList"/>
    <dgm:cxn modelId="{2B701820-1D3B-4283-BE4F-8CD4D9FF88C6}" type="presParOf" srcId="{F28BF89E-F410-4A42-810D-3450FE9EC6A5}" destId="{07974EDB-A4F6-4050-9E19-7805D15C5188}" srcOrd="2" destOrd="0" presId="urn:microsoft.com/office/officeart/2018/2/layout/IconVerticalSolidList"/>
    <dgm:cxn modelId="{0AF84F65-B205-4EC9-862F-FD3570CAFF39}" type="presParOf" srcId="{F28BF89E-F410-4A42-810D-3450FE9EC6A5}" destId="{C8AD4B8D-9CE8-4C2D-95DF-B66CE02197BA}" srcOrd="3" destOrd="0" presId="urn:microsoft.com/office/officeart/2018/2/layout/IconVerticalSolidList"/>
    <dgm:cxn modelId="{62459F1C-9A56-4148-8D55-ED241AA6C4C1}" type="presParOf" srcId="{0D16E249-CEE5-48AB-A855-098B2DC0FA54}" destId="{6F826EF0-875E-4514-888A-A57DE5C093B5}" srcOrd="5" destOrd="0" presId="urn:microsoft.com/office/officeart/2018/2/layout/IconVerticalSolidList"/>
    <dgm:cxn modelId="{49197A8C-BDE7-4C61-A97B-90A44D8FCFDB}" type="presParOf" srcId="{0D16E249-CEE5-48AB-A855-098B2DC0FA54}" destId="{2B315983-7E95-422B-BF62-071C57185951}" srcOrd="6" destOrd="0" presId="urn:microsoft.com/office/officeart/2018/2/layout/IconVerticalSolidList"/>
    <dgm:cxn modelId="{EE4F2F2E-229B-4A24-B0FC-666864A5B62E}" type="presParOf" srcId="{2B315983-7E95-422B-BF62-071C57185951}" destId="{2F3F23FC-2A13-4562-968C-5759F4FA5034}" srcOrd="0" destOrd="0" presId="urn:microsoft.com/office/officeart/2018/2/layout/IconVerticalSolidList"/>
    <dgm:cxn modelId="{3087F5B9-A396-40C4-8999-4C16B723D4D2}" type="presParOf" srcId="{2B315983-7E95-422B-BF62-071C57185951}" destId="{7EAFAE5C-F5FC-41DC-9C5A-C70AEAA788FC}" srcOrd="1" destOrd="0" presId="urn:microsoft.com/office/officeart/2018/2/layout/IconVerticalSolidList"/>
    <dgm:cxn modelId="{CDE8FC20-5D0C-4742-B3E8-8A085D7A38EA}" type="presParOf" srcId="{2B315983-7E95-422B-BF62-071C57185951}" destId="{B7D3734F-7A09-44E2-99BD-4A18A2D544D6}" srcOrd="2" destOrd="0" presId="urn:microsoft.com/office/officeart/2018/2/layout/IconVerticalSolidList"/>
    <dgm:cxn modelId="{89811836-225B-4E15-9BA1-8C4EBA11FAAC}" type="presParOf" srcId="{2B315983-7E95-422B-BF62-071C57185951}" destId="{8916C2FA-E69A-4BD4-9904-109E81EBE29E}" srcOrd="3" destOrd="0" presId="urn:microsoft.com/office/officeart/2018/2/layout/IconVerticalSolidList"/>
    <dgm:cxn modelId="{0F0E3212-5BCD-4AA0-8E14-A5F69D1E7AF7}" type="presParOf" srcId="{0D16E249-CEE5-48AB-A855-098B2DC0FA54}" destId="{4E3FAE65-AA82-4F79-AE47-9FF8F195AB4C}" srcOrd="7" destOrd="0" presId="urn:microsoft.com/office/officeart/2018/2/layout/IconVerticalSolidList"/>
    <dgm:cxn modelId="{83F70864-91E3-465C-9F3C-13200910ED4E}" type="presParOf" srcId="{0D16E249-CEE5-48AB-A855-098B2DC0FA54}" destId="{770E5928-7E42-48F0-83C4-542D773AFCB0}" srcOrd="8" destOrd="0" presId="urn:microsoft.com/office/officeart/2018/2/layout/IconVerticalSolidList"/>
    <dgm:cxn modelId="{BADA7E13-4FDD-4789-9447-B0B1DEE546B8}" type="presParOf" srcId="{770E5928-7E42-48F0-83C4-542D773AFCB0}" destId="{77E6B152-0F01-4F5E-ACC6-37A6FBAC4866}" srcOrd="0" destOrd="0" presId="urn:microsoft.com/office/officeart/2018/2/layout/IconVerticalSolidList"/>
    <dgm:cxn modelId="{359546F0-EBA9-46AE-BD97-3529F88BB338}" type="presParOf" srcId="{770E5928-7E42-48F0-83C4-542D773AFCB0}" destId="{B48654B3-B3F5-457F-BE73-3CA41BBD214A}" srcOrd="1" destOrd="0" presId="urn:microsoft.com/office/officeart/2018/2/layout/IconVerticalSolidList"/>
    <dgm:cxn modelId="{F9A98DEA-4F11-494A-BC86-128AFC0B1CB8}" type="presParOf" srcId="{770E5928-7E42-48F0-83C4-542D773AFCB0}" destId="{C4C8135B-EDD4-4760-A157-F96C02DBF02E}" srcOrd="2" destOrd="0" presId="urn:microsoft.com/office/officeart/2018/2/layout/IconVerticalSolidList"/>
    <dgm:cxn modelId="{5D7E320E-A3EA-49BF-8381-6608905DDE05}" type="presParOf" srcId="{770E5928-7E42-48F0-83C4-542D773AFCB0}" destId="{F4C0D057-45A8-4335-8522-22D98FF1CC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C896B7-E587-4CF5-9478-D7FCCC9B1C4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47283F-774F-48CF-96FA-3CA3D139BBFD}">
      <dgm:prSet/>
      <dgm:spPr/>
      <dgm:t>
        <a:bodyPr/>
        <a:lstStyle/>
        <a:p>
          <a:r>
            <a:rPr lang="en-US" dirty="0"/>
            <a:t>Have food essentials brought to infected resident</a:t>
          </a:r>
        </a:p>
      </dgm:t>
    </dgm:pt>
    <dgm:pt modelId="{6E1D502C-C26A-4FB0-9E1F-ADBCC5C585E7}" type="parTrans" cxnId="{258BABE6-149A-43C7-85C3-BC7D14864E28}">
      <dgm:prSet/>
      <dgm:spPr/>
      <dgm:t>
        <a:bodyPr/>
        <a:lstStyle/>
        <a:p>
          <a:endParaRPr lang="en-US"/>
        </a:p>
      </dgm:t>
    </dgm:pt>
    <dgm:pt modelId="{B23ADCFC-7E27-408F-9A73-15B80EEA3E71}" type="sibTrans" cxnId="{258BABE6-149A-43C7-85C3-BC7D14864E28}">
      <dgm:prSet/>
      <dgm:spPr/>
      <dgm:t>
        <a:bodyPr/>
        <a:lstStyle/>
        <a:p>
          <a:endParaRPr lang="en-US"/>
        </a:p>
      </dgm:t>
    </dgm:pt>
    <dgm:pt modelId="{0E02D2A6-D5E1-4E9E-A347-F3BC545D39C4}">
      <dgm:prSet/>
      <dgm:spPr/>
      <dgm:t>
        <a:bodyPr/>
        <a:lstStyle/>
        <a:p>
          <a:r>
            <a:rPr lang="en-US"/>
            <a:t>Provide phone for telehealth access</a:t>
          </a:r>
        </a:p>
      </dgm:t>
    </dgm:pt>
    <dgm:pt modelId="{287EA830-46E5-4010-BECB-6ACA40DEB74B}" type="parTrans" cxnId="{2D3CECDA-8F1F-47F9-90CC-4BE11052E262}">
      <dgm:prSet/>
      <dgm:spPr/>
      <dgm:t>
        <a:bodyPr/>
        <a:lstStyle/>
        <a:p>
          <a:endParaRPr lang="en-US"/>
        </a:p>
      </dgm:t>
    </dgm:pt>
    <dgm:pt modelId="{CC7A0105-C9C2-4856-926F-17906512C899}" type="sibTrans" cxnId="{2D3CECDA-8F1F-47F9-90CC-4BE11052E262}">
      <dgm:prSet/>
      <dgm:spPr/>
      <dgm:t>
        <a:bodyPr/>
        <a:lstStyle/>
        <a:p>
          <a:endParaRPr lang="en-US"/>
        </a:p>
      </dgm:t>
    </dgm:pt>
    <dgm:pt modelId="{A113A8A5-435A-4ACB-94B3-543E358FF72E}">
      <dgm:prSet/>
      <dgm:spPr/>
      <dgm:t>
        <a:bodyPr/>
        <a:lstStyle/>
        <a:p>
          <a:r>
            <a:rPr lang="en-US"/>
            <a:t>Consider behavioral health support for those with substance use disorders and suffering from mental illness</a:t>
          </a:r>
        </a:p>
      </dgm:t>
    </dgm:pt>
    <dgm:pt modelId="{B3B46BB3-A66E-4EFB-BEFE-FC4C4A806B6E}" type="parTrans" cxnId="{DB542614-2885-41A6-9448-4E88325AB4A9}">
      <dgm:prSet/>
      <dgm:spPr/>
      <dgm:t>
        <a:bodyPr/>
        <a:lstStyle/>
        <a:p>
          <a:endParaRPr lang="en-US"/>
        </a:p>
      </dgm:t>
    </dgm:pt>
    <dgm:pt modelId="{0379957D-49CE-4BF4-B0FC-F5411E664318}" type="sibTrans" cxnId="{DB542614-2885-41A6-9448-4E88325AB4A9}">
      <dgm:prSet/>
      <dgm:spPr/>
      <dgm:t>
        <a:bodyPr/>
        <a:lstStyle/>
        <a:p>
          <a:endParaRPr lang="en-US"/>
        </a:p>
      </dgm:t>
    </dgm:pt>
    <dgm:pt modelId="{3D0E1C13-D0E7-4D56-BC99-C141E6B1381B}">
      <dgm:prSet/>
      <dgm:spPr/>
      <dgm:t>
        <a:bodyPr/>
        <a:lstStyle/>
        <a:p>
          <a:r>
            <a:rPr lang="en-US"/>
            <a:t>If individual refuses to isolate on site contact public health authority</a:t>
          </a:r>
        </a:p>
      </dgm:t>
    </dgm:pt>
    <dgm:pt modelId="{6B395BC0-CD6B-4AB2-9A84-7FB92C252DE0}" type="parTrans" cxnId="{83094703-3A39-40AB-9F8B-E65B0796FCA6}">
      <dgm:prSet/>
      <dgm:spPr/>
      <dgm:t>
        <a:bodyPr/>
        <a:lstStyle/>
        <a:p>
          <a:endParaRPr lang="en-US"/>
        </a:p>
      </dgm:t>
    </dgm:pt>
    <dgm:pt modelId="{EB6AF4CD-8ED6-4750-A6FE-AA482BD1F624}" type="sibTrans" cxnId="{83094703-3A39-40AB-9F8B-E65B0796FCA6}">
      <dgm:prSet/>
      <dgm:spPr/>
      <dgm:t>
        <a:bodyPr/>
        <a:lstStyle/>
        <a:p>
          <a:endParaRPr lang="en-US"/>
        </a:p>
      </dgm:t>
    </dgm:pt>
    <dgm:pt modelId="{248170F6-5144-483B-AE06-FDE44D52345C}">
      <dgm:prSet/>
      <dgm:spPr/>
      <dgm:t>
        <a:bodyPr/>
        <a:lstStyle/>
        <a:p>
          <a:r>
            <a:rPr lang="en-US" dirty="0"/>
            <a:t>Provide for PPE for staff and infected resident, lesions should be covered</a:t>
          </a:r>
        </a:p>
      </dgm:t>
    </dgm:pt>
    <dgm:pt modelId="{04DB340D-F5BB-46DC-9C08-596B591EE3CE}" type="parTrans" cxnId="{02A18191-B7D1-4A75-9C63-C74571F1BFC3}">
      <dgm:prSet/>
      <dgm:spPr/>
    </dgm:pt>
    <dgm:pt modelId="{9BF19D0F-11E3-4C5A-9A43-6A0A7FF73A7D}" type="sibTrans" cxnId="{02A18191-B7D1-4A75-9C63-C74571F1BFC3}">
      <dgm:prSet/>
      <dgm:spPr/>
    </dgm:pt>
    <dgm:pt modelId="{79BE8C5A-B980-4568-B0E4-D98DC436F3AB}" type="pres">
      <dgm:prSet presAssocID="{1BC896B7-E587-4CF5-9478-D7FCCC9B1C42}" presName="vert0" presStyleCnt="0">
        <dgm:presLayoutVars>
          <dgm:dir/>
          <dgm:animOne val="branch"/>
          <dgm:animLvl val="lvl"/>
        </dgm:presLayoutVars>
      </dgm:prSet>
      <dgm:spPr/>
    </dgm:pt>
    <dgm:pt modelId="{49914A67-8CF5-4D13-9E73-ED1C76DA244F}" type="pres">
      <dgm:prSet presAssocID="{9947283F-774F-48CF-96FA-3CA3D139BBFD}" presName="thickLine" presStyleLbl="alignNode1" presStyleIdx="0" presStyleCnt="5"/>
      <dgm:spPr/>
    </dgm:pt>
    <dgm:pt modelId="{750FF503-25D0-43A2-9530-6DF26341CF44}" type="pres">
      <dgm:prSet presAssocID="{9947283F-774F-48CF-96FA-3CA3D139BBFD}" presName="horz1" presStyleCnt="0"/>
      <dgm:spPr/>
    </dgm:pt>
    <dgm:pt modelId="{8904B734-995C-4CFB-BB7A-7F800F16CCC7}" type="pres">
      <dgm:prSet presAssocID="{9947283F-774F-48CF-96FA-3CA3D139BBFD}" presName="tx1" presStyleLbl="revTx" presStyleIdx="0" presStyleCnt="5"/>
      <dgm:spPr/>
    </dgm:pt>
    <dgm:pt modelId="{2F7F5115-ABD9-4E3A-A63B-D7868A8F769A}" type="pres">
      <dgm:prSet presAssocID="{9947283F-774F-48CF-96FA-3CA3D139BBFD}" presName="vert1" presStyleCnt="0"/>
      <dgm:spPr/>
    </dgm:pt>
    <dgm:pt modelId="{18DE68A8-300B-465B-A28F-5FE985DCA8AC}" type="pres">
      <dgm:prSet presAssocID="{248170F6-5144-483B-AE06-FDE44D52345C}" presName="thickLine" presStyleLbl="alignNode1" presStyleIdx="1" presStyleCnt="5"/>
      <dgm:spPr/>
    </dgm:pt>
    <dgm:pt modelId="{55B51BCC-E541-464E-BFAB-C4936F427094}" type="pres">
      <dgm:prSet presAssocID="{248170F6-5144-483B-AE06-FDE44D52345C}" presName="horz1" presStyleCnt="0"/>
      <dgm:spPr/>
    </dgm:pt>
    <dgm:pt modelId="{C7FAC878-9A9C-45FC-BC40-75C8E58D600D}" type="pres">
      <dgm:prSet presAssocID="{248170F6-5144-483B-AE06-FDE44D52345C}" presName="tx1" presStyleLbl="revTx" presStyleIdx="1" presStyleCnt="5"/>
      <dgm:spPr/>
    </dgm:pt>
    <dgm:pt modelId="{80DBC222-A2D6-4804-9AE9-AEAA8B3AEA52}" type="pres">
      <dgm:prSet presAssocID="{248170F6-5144-483B-AE06-FDE44D52345C}" presName="vert1" presStyleCnt="0"/>
      <dgm:spPr/>
    </dgm:pt>
    <dgm:pt modelId="{EFAA72BB-28D2-48C2-B22A-A1BBFDFABA4E}" type="pres">
      <dgm:prSet presAssocID="{0E02D2A6-D5E1-4E9E-A347-F3BC545D39C4}" presName="thickLine" presStyleLbl="alignNode1" presStyleIdx="2" presStyleCnt="5"/>
      <dgm:spPr/>
    </dgm:pt>
    <dgm:pt modelId="{C955A646-F217-4994-BDC1-E4C0EAFDE0C8}" type="pres">
      <dgm:prSet presAssocID="{0E02D2A6-D5E1-4E9E-A347-F3BC545D39C4}" presName="horz1" presStyleCnt="0"/>
      <dgm:spPr/>
    </dgm:pt>
    <dgm:pt modelId="{B6C3EEFD-0ED0-4626-95AA-BF716FB1DF4E}" type="pres">
      <dgm:prSet presAssocID="{0E02D2A6-D5E1-4E9E-A347-F3BC545D39C4}" presName="tx1" presStyleLbl="revTx" presStyleIdx="2" presStyleCnt="5"/>
      <dgm:spPr/>
    </dgm:pt>
    <dgm:pt modelId="{EDDC6114-53FE-46C3-ACD4-26C85B760784}" type="pres">
      <dgm:prSet presAssocID="{0E02D2A6-D5E1-4E9E-A347-F3BC545D39C4}" presName="vert1" presStyleCnt="0"/>
      <dgm:spPr/>
    </dgm:pt>
    <dgm:pt modelId="{BF26B627-4DA3-4365-ADB6-B8CB1A1B7CF7}" type="pres">
      <dgm:prSet presAssocID="{A113A8A5-435A-4ACB-94B3-543E358FF72E}" presName="thickLine" presStyleLbl="alignNode1" presStyleIdx="3" presStyleCnt="5"/>
      <dgm:spPr/>
    </dgm:pt>
    <dgm:pt modelId="{645D685C-8D70-4DFB-B6AF-414B40BC0A55}" type="pres">
      <dgm:prSet presAssocID="{A113A8A5-435A-4ACB-94B3-543E358FF72E}" presName="horz1" presStyleCnt="0"/>
      <dgm:spPr/>
    </dgm:pt>
    <dgm:pt modelId="{E8D32DAA-609D-44CC-A91E-A6B6E63AC13E}" type="pres">
      <dgm:prSet presAssocID="{A113A8A5-435A-4ACB-94B3-543E358FF72E}" presName="tx1" presStyleLbl="revTx" presStyleIdx="3" presStyleCnt="5"/>
      <dgm:spPr/>
    </dgm:pt>
    <dgm:pt modelId="{5DDEFF40-2C8E-4E8C-84D5-B3EC70F954D9}" type="pres">
      <dgm:prSet presAssocID="{A113A8A5-435A-4ACB-94B3-543E358FF72E}" presName="vert1" presStyleCnt="0"/>
      <dgm:spPr/>
    </dgm:pt>
    <dgm:pt modelId="{EF74261A-E5BF-4574-B8F2-C516B2570AF0}" type="pres">
      <dgm:prSet presAssocID="{3D0E1C13-D0E7-4D56-BC99-C141E6B1381B}" presName="thickLine" presStyleLbl="alignNode1" presStyleIdx="4" presStyleCnt="5"/>
      <dgm:spPr/>
    </dgm:pt>
    <dgm:pt modelId="{48C5AF5A-3DF8-4B0E-AB09-C1A108D6EF9E}" type="pres">
      <dgm:prSet presAssocID="{3D0E1C13-D0E7-4D56-BC99-C141E6B1381B}" presName="horz1" presStyleCnt="0"/>
      <dgm:spPr/>
    </dgm:pt>
    <dgm:pt modelId="{524432C7-1DDD-47A8-AE67-CEAFB9CD768B}" type="pres">
      <dgm:prSet presAssocID="{3D0E1C13-D0E7-4D56-BC99-C141E6B1381B}" presName="tx1" presStyleLbl="revTx" presStyleIdx="4" presStyleCnt="5"/>
      <dgm:spPr/>
    </dgm:pt>
    <dgm:pt modelId="{92F3BD38-5E71-4F2F-8BDB-31B46887BAF0}" type="pres">
      <dgm:prSet presAssocID="{3D0E1C13-D0E7-4D56-BC99-C141E6B1381B}" presName="vert1" presStyleCnt="0"/>
      <dgm:spPr/>
    </dgm:pt>
  </dgm:ptLst>
  <dgm:cxnLst>
    <dgm:cxn modelId="{83094703-3A39-40AB-9F8B-E65B0796FCA6}" srcId="{1BC896B7-E587-4CF5-9478-D7FCCC9B1C42}" destId="{3D0E1C13-D0E7-4D56-BC99-C141E6B1381B}" srcOrd="4" destOrd="0" parTransId="{6B395BC0-CD6B-4AB2-9A84-7FB92C252DE0}" sibTransId="{EB6AF4CD-8ED6-4750-A6FE-AA482BD1F624}"/>
    <dgm:cxn modelId="{DB542614-2885-41A6-9448-4E88325AB4A9}" srcId="{1BC896B7-E587-4CF5-9478-D7FCCC9B1C42}" destId="{A113A8A5-435A-4ACB-94B3-543E358FF72E}" srcOrd="3" destOrd="0" parTransId="{B3B46BB3-A66E-4EFB-BEFE-FC4C4A806B6E}" sibTransId="{0379957D-49CE-4BF4-B0FC-F5411E664318}"/>
    <dgm:cxn modelId="{D1A51539-8C2C-47AD-9520-97C0880BAD66}" type="presOf" srcId="{3D0E1C13-D0E7-4D56-BC99-C141E6B1381B}" destId="{524432C7-1DDD-47A8-AE67-CEAFB9CD768B}" srcOrd="0" destOrd="0" presId="urn:microsoft.com/office/officeart/2008/layout/LinedList"/>
    <dgm:cxn modelId="{6DC2634E-288B-496E-BD08-90B76F183152}" type="presOf" srcId="{1BC896B7-E587-4CF5-9478-D7FCCC9B1C42}" destId="{79BE8C5A-B980-4568-B0E4-D98DC436F3AB}" srcOrd="0" destOrd="0" presId="urn:microsoft.com/office/officeart/2008/layout/LinedList"/>
    <dgm:cxn modelId="{02A18191-B7D1-4A75-9C63-C74571F1BFC3}" srcId="{1BC896B7-E587-4CF5-9478-D7FCCC9B1C42}" destId="{248170F6-5144-483B-AE06-FDE44D52345C}" srcOrd="1" destOrd="0" parTransId="{04DB340D-F5BB-46DC-9C08-596B591EE3CE}" sibTransId="{9BF19D0F-11E3-4C5A-9A43-6A0A7FF73A7D}"/>
    <dgm:cxn modelId="{F497E69D-8BC7-401C-965B-E5A05A262BF6}" type="presOf" srcId="{0E02D2A6-D5E1-4E9E-A347-F3BC545D39C4}" destId="{B6C3EEFD-0ED0-4626-95AA-BF716FB1DF4E}" srcOrd="0" destOrd="0" presId="urn:microsoft.com/office/officeart/2008/layout/LinedList"/>
    <dgm:cxn modelId="{082585AC-CB59-4CE8-B637-F4F57E192FED}" type="presOf" srcId="{9947283F-774F-48CF-96FA-3CA3D139BBFD}" destId="{8904B734-995C-4CFB-BB7A-7F800F16CCC7}" srcOrd="0" destOrd="0" presId="urn:microsoft.com/office/officeart/2008/layout/LinedList"/>
    <dgm:cxn modelId="{7A9122AE-1FFC-4E88-B9DD-8897DD0B904A}" type="presOf" srcId="{248170F6-5144-483B-AE06-FDE44D52345C}" destId="{C7FAC878-9A9C-45FC-BC40-75C8E58D600D}" srcOrd="0" destOrd="0" presId="urn:microsoft.com/office/officeart/2008/layout/LinedList"/>
    <dgm:cxn modelId="{994796D8-2D80-4C90-950F-F22275493030}" type="presOf" srcId="{A113A8A5-435A-4ACB-94B3-543E358FF72E}" destId="{E8D32DAA-609D-44CC-A91E-A6B6E63AC13E}" srcOrd="0" destOrd="0" presId="urn:microsoft.com/office/officeart/2008/layout/LinedList"/>
    <dgm:cxn modelId="{2D3CECDA-8F1F-47F9-90CC-4BE11052E262}" srcId="{1BC896B7-E587-4CF5-9478-D7FCCC9B1C42}" destId="{0E02D2A6-D5E1-4E9E-A347-F3BC545D39C4}" srcOrd="2" destOrd="0" parTransId="{287EA830-46E5-4010-BECB-6ACA40DEB74B}" sibTransId="{CC7A0105-C9C2-4856-926F-17906512C899}"/>
    <dgm:cxn modelId="{258BABE6-149A-43C7-85C3-BC7D14864E28}" srcId="{1BC896B7-E587-4CF5-9478-D7FCCC9B1C42}" destId="{9947283F-774F-48CF-96FA-3CA3D139BBFD}" srcOrd="0" destOrd="0" parTransId="{6E1D502C-C26A-4FB0-9E1F-ADBCC5C585E7}" sibTransId="{B23ADCFC-7E27-408F-9A73-15B80EEA3E71}"/>
    <dgm:cxn modelId="{DE4CC8B2-CFD2-41FB-8803-2A05413B4E9E}" type="presParOf" srcId="{79BE8C5A-B980-4568-B0E4-D98DC436F3AB}" destId="{49914A67-8CF5-4D13-9E73-ED1C76DA244F}" srcOrd="0" destOrd="0" presId="urn:microsoft.com/office/officeart/2008/layout/LinedList"/>
    <dgm:cxn modelId="{86D04A73-16F4-4C23-A6F2-EDF11F203167}" type="presParOf" srcId="{79BE8C5A-B980-4568-B0E4-D98DC436F3AB}" destId="{750FF503-25D0-43A2-9530-6DF26341CF44}" srcOrd="1" destOrd="0" presId="urn:microsoft.com/office/officeart/2008/layout/LinedList"/>
    <dgm:cxn modelId="{C6DCCE9B-E4DE-4ACD-B69B-51DD446A7E3B}" type="presParOf" srcId="{750FF503-25D0-43A2-9530-6DF26341CF44}" destId="{8904B734-995C-4CFB-BB7A-7F800F16CCC7}" srcOrd="0" destOrd="0" presId="urn:microsoft.com/office/officeart/2008/layout/LinedList"/>
    <dgm:cxn modelId="{717D6585-E81D-4D2D-9027-BEBBE8CBE560}" type="presParOf" srcId="{750FF503-25D0-43A2-9530-6DF26341CF44}" destId="{2F7F5115-ABD9-4E3A-A63B-D7868A8F769A}" srcOrd="1" destOrd="0" presId="urn:microsoft.com/office/officeart/2008/layout/LinedList"/>
    <dgm:cxn modelId="{A70D2CC9-367B-47A5-A951-547EB9143F95}" type="presParOf" srcId="{79BE8C5A-B980-4568-B0E4-D98DC436F3AB}" destId="{18DE68A8-300B-465B-A28F-5FE985DCA8AC}" srcOrd="2" destOrd="0" presId="urn:microsoft.com/office/officeart/2008/layout/LinedList"/>
    <dgm:cxn modelId="{D6EA7D48-C487-4E87-9292-D3A27FE54295}" type="presParOf" srcId="{79BE8C5A-B980-4568-B0E4-D98DC436F3AB}" destId="{55B51BCC-E541-464E-BFAB-C4936F427094}" srcOrd="3" destOrd="0" presId="urn:microsoft.com/office/officeart/2008/layout/LinedList"/>
    <dgm:cxn modelId="{43977357-514E-419E-9D94-178C43E36D83}" type="presParOf" srcId="{55B51BCC-E541-464E-BFAB-C4936F427094}" destId="{C7FAC878-9A9C-45FC-BC40-75C8E58D600D}" srcOrd="0" destOrd="0" presId="urn:microsoft.com/office/officeart/2008/layout/LinedList"/>
    <dgm:cxn modelId="{858472C9-0544-433C-8BF6-2A9A7F58E470}" type="presParOf" srcId="{55B51BCC-E541-464E-BFAB-C4936F427094}" destId="{80DBC222-A2D6-4804-9AE9-AEAA8B3AEA52}" srcOrd="1" destOrd="0" presId="urn:microsoft.com/office/officeart/2008/layout/LinedList"/>
    <dgm:cxn modelId="{F7567F48-20C1-495E-9ACD-B2EF2402AEF1}" type="presParOf" srcId="{79BE8C5A-B980-4568-B0E4-D98DC436F3AB}" destId="{EFAA72BB-28D2-48C2-B22A-A1BBFDFABA4E}" srcOrd="4" destOrd="0" presId="urn:microsoft.com/office/officeart/2008/layout/LinedList"/>
    <dgm:cxn modelId="{411A545E-A51A-4C68-B714-079C3ABAB4EF}" type="presParOf" srcId="{79BE8C5A-B980-4568-B0E4-D98DC436F3AB}" destId="{C955A646-F217-4994-BDC1-E4C0EAFDE0C8}" srcOrd="5" destOrd="0" presId="urn:microsoft.com/office/officeart/2008/layout/LinedList"/>
    <dgm:cxn modelId="{876554DF-D3DD-4C07-95CD-038347F29208}" type="presParOf" srcId="{C955A646-F217-4994-BDC1-E4C0EAFDE0C8}" destId="{B6C3EEFD-0ED0-4626-95AA-BF716FB1DF4E}" srcOrd="0" destOrd="0" presId="urn:microsoft.com/office/officeart/2008/layout/LinedList"/>
    <dgm:cxn modelId="{88B275B4-90B3-4BC2-BD72-4271C91602D4}" type="presParOf" srcId="{C955A646-F217-4994-BDC1-E4C0EAFDE0C8}" destId="{EDDC6114-53FE-46C3-ACD4-26C85B760784}" srcOrd="1" destOrd="0" presId="urn:microsoft.com/office/officeart/2008/layout/LinedList"/>
    <dgm:cxn modelId="{776D2EB0-54A7-4CD6-9427-1A13DB9E904D}" type="presParOf" srcId="{79BE8C5A-B980-4568-B0E4-D98DC436F3AB}" destId="{BF26B627-4DA3-4365-ADB6-B8CB1A1B7CF7}" srcOrd="6" destOrd="0" presId="urn:microsoft.com/office/officeart/2008/layout/LinedList"/>
    <dgm:cxn modelId="{F0137FCD-D68C-4EE6-9CA0-D411BD82C81C}" type="presParOf" srcId="{79BE8C5A-B980-4568-B0E4-D98DC436F3AB}" destId="{645D685C-8D70-4DFB-B6AF-414B40BC0A55}" srcOrd="7" destOrd="0" presId="urn:microsoft.com/office/officeart/2008/layout/LinedList"/>
    <dgm:cxn modelId="{71F9E843-1949-4CB8-8F14-2AFCC6D060F1}" type="presParOf" srcId="{645D685C-8D70-4DFB-B6AF-414B40BC0A55}" destId="{E8D32DAA-609D-44CC-A91E-A6B6E63AC13E}" srcOrd="0" destOrd="0" presId="urn:microsoft.com/office/officeart/2008/layout/LinedList"/>
    <dgm:cxn modelId="{93268186-91B8-4DD4-9501-76F40A025AF2}" type="presParOf" srcId="{645D685C-8D70-4DFB-B6AF-414B40BC0A55}" destId="{5DDEFF40-2C8E-4E8C-84D5-B3EC70F954D9}" srcOrd="1" destOrd="0" presId="urn:microsoft.com/office/officeart/2008/layout/LinedList"/>
    <dgm:cxn modelId="{25B2A192-655B-4FCC-9FDB-FA317085C962}" type="presParOf" srcId="{79BE8C5A-B980-4568-B0E4-D98DC436F3AB}" destId="{EF74261A-E5BF-4574-B8F2-C516B2570AF0}" srcOrd="8" destOrd="0" presId="urn:microsoft.com/office/officeart/2008/layout/LinedList"/>
    <dgm:cxn modelId="{4F7EDC31-3277-4405-AC9C-5D3B1E0277A7}" type="presParOf" srcId="{79BE8C5A-B980-4568-B0E4-D98DC436F3AB}" destId="{48C5AF5A-3DF8-4B0E-AB09-C1A108D6EF9E}" srcOrd="9" destOrd="0" presId="urn:microsoft.com/office/officeart/2008/layout/LinedList"/>
    <dgm:cxn modelId="{10DDF437-A5FE-4589-99F4-F1E467DA3F30}" type="presParOf" srcId="{48C5AF5A-3DF8-4B0E-AB09-C1A108D6EF9E}" destId="{524432C7-1DDD-47A8-AE67-CEAFB9CD768B}" srcOrd="0" destOrd="0" presId="urn:microsoft.com/office/officeart/2008/layout/LinedList"/>
    <dgm:cxn modelId="{429FFE42-8EF5-428C-A5B7-013D0B16CA51}" type="presParOf" srcId="{48C5AF5A-3DF8-4B0E-AB09-C1A108D6EF9E}" destId="{92F3BD38-5E71-4F2F-8BDB-31B46887BAF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D12FCA-48C7-433E-90E5-F51538A9258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A97B864-0630-449A-9D52-D0632CA5540E}">
      <dgm:prSet/>
      <dgm:spPr/>
      <dgm:t>
        <a:bodyPr/>
        <a:lstStyle/>
        <a:p>
          <a:r>
            <a:rPr lang="en-US"/>
            <a:t>Health Care Center for the Homeless</a:t>
          </a:r>
        </a:p>
      </dgm:t>
    </dgm:pt>
    <dgm:pt modelId="{EA9B4B5E-DAC9-4D6E-92A2-267122891C08}" type="parTrans" cxnId="{96CE34BB-EE55-47BD-9DA5-1325B0EFB7F1}">
      <dgm:prSet/>
      <dgm:spPr/>
      <dgm:t>
        <a:bodyPr/>
        <a:lstStyle/>
        <a:p>
          <a:endParaRPr lang="en-US"/>
        </a:p>
      </dgm:t>
    </dgm:pt>
    <dgm:pt modelId="{898BB3E3-56FC-4538-9615-2CD16CA570CA}" type="sibTrans" cxnId="{96CE34BB-EE55-47BD-9DA5-1325B0EFB7F1}">
      <dgm:prSet/>
      <dgm:spPr/>
      <dgm:t>
        <a:bodyPr/>
        <a:lstStyle/>
        <a:p>
          <a:endParaRPr lang="en-US"/>
        </a:p>
      </dgm:t>
    </dgm:pt>
    <dgm:pt modelId="{82D8CC17-0B9F-456C-9D60-A227945AA34F}">
      <dgm:prSet/>
      <dgm:spPr/>
      <dgm:t>
        <a:bodyPr/>
        <a:lstStyle/>
        <a:p>
          <a:r>
            <a:rPr lang="en-US"/>
            <a:t>Harmony Healthcare Orlando</a:t>
          </a:r>
        </a:p>
      </dgm:t>
    </dgm:pt>
    <dgm:pt modelId="{79AFA3C5-8708-4A47-AF5C-1C144665F376}" type="parTrans" cxnId="{844B32EE-9005-4DE3-96A3-2A25DDEC76C7}">
      <dgm:prSet/>
      <dgm:spPr/>
      <dgm:t>
        <a:bodyPr/>
        <a:lstStyle/>
        <a:p>
          <a:endParaRPr lang="en-US"/>
        </a:p>
      </dgm:t>
    </dgm:pt>
    <dgm:pt modelId="{02C01728-206B-4548-80C4-9CA08EC8DFB8}" type="sibTrans" cxnId="{844B32EE-9005-4DE3-96A3-2A25DDEC76C7}">
      <dgm:prSet/>
      <dgm:spPr/>
      <dgm:t>
        <a:bodyPr/>
        <a:lstStyle/>
        <a:p>
          <a:endParaRPr lang="en-US"/>
        </a:p>
      </dgm:t>
    </dgm:pt>
    <dgm:pt modelId="{8535AF39-07D3-4D20-A1DB-45EE168AA54D}">
      <dgm:prSet/>
      <dgm:spPr/>
      <dgm:t>
        <a:bodyPr/>
        <a:lstStyle/>
        <a:p>
          <a:r>
            <a:rPr lang="en-US"/>
            <a:t>Florida Department of Health</a:t>
          </a:r>
        </a:p>
      </dgm:t>
    </dgm:pt>
    <dgm:pt modelId="{37AE7F0D-5254-4709-A614-30D1E4C8A5C4}" type="parTrans" cxnId="{EC3C323A-6EFE-480D-9251-BF0F7C54AAC3}">
      <dgm:prSet/>
      <dgm:spPr/>
      <dgm:t>
        <a:bodyPr/>
        <a:lstStyle/>
        <a:p>
          <a:endParaRPr lang="en-US"/>
        </a:p>
      </dgm:t>
    </dgm:pt>
    <dgm:pt modelId="{9900DCC0-DA4D-448D-8842-7AABA7159BF0}" type="sibTrans" cxnId="{EC3C323A-6EFE-480D-9251-BF0F7C54AAC3}">
      <dgm:prSet/>
      <dgm:spPr/>
      <dgm:t>
        <a:bodyPr/>
        <a:lstStyle/>
        <a:p>
          <a:endParaRPr lang="en-US"/>
        </a:p>
      </dgm:t>
    </dgm:pt>
    <dgm:pt modelId="{1E76479A-A9AC-4D58-828E-497A5EB6BE23}" type="pres">
      <dgm:prSet presAssocID="{2FD12FCA-48C7-433E-90E5-F51538A9258E}" presName="linear" presStyleCnt="0">
        <dgm:presLayoutVars>
          <dgm:animLvl val="lvl"/>
          <dgm:resizeHandles val="exact"/>
        </dgm:presLayoutVars>
      </dgm:prSet>
      <dgm:spPr/>
    </dgm:pt>
    <dgm:pt modelId="{249E2D8D-5770-45F7-8661-27CFD29B2E2E}" type="pres">
      <dgm:prSet presAssocID="{DA97B864-0630-449A-9D52-D0632CA5540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BFA6DC3-53FA-4951-A72F-569B075D9684}" type="pres">
      <dgm:prSet presAssocID="{898BB3E3-56FC-4538-9615-2CD16CA570CA}" presName="spacer" presStyleCnt="0"/>
      <dgm:spPr/>
    </dgm:pt>
    <dgm:pt modelId="{E21794B1-3BDF-4549-857F-231B94B3D67D}" type="pres">
      <dgm:prSet presAssocID="{82D8CC17-0B9F-456C-9D60-A227945AA34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96F11C4-493D-4B25-947B-B6C48FADE03D}" type="pres">
      <dgm:prSet presAssocID="{02C01728-206B-4548-80C4-9CA08EC8DFB8}" presName="spacer" presStyleCnt="0"/>
      <dgm:spPr/>
    </dgm:pt>
    <dgm:pt modelId="{A1957F80-06FD-4BFF-8DF0-CFC958EA1892}" type="pres">
      <dgm:prSet presAssocID="{8535AF39-07D3-4D20-A1DB-45EE168AA5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C3C323A-6EFE-480D-9251-BF0F7C54AAC3}" srcId="{2FD12FCA-48C7-433E-90E5-F51538A9258E}" destId="{8535AF39-07D3-4D20-A1DB-45EE168AA54D}" srcOrd="2" destOrd="0" parTransId="{37AE7F0D-5254-4709-A614-30D1E4C8A5C4}" sibTransId="{9900DCC0-DA4D-448D-8842-7AABA7159BF0}"/>
    <dgm:cxn modelId="{CE34FB82-6CA6-4298-8916-F9BAAF11654A}" type="presOf" srcId="{2FD12FCA-48C7-433E-90E5-F51538A9258E}" destId="{1E76479A-A9AC-4D58-828E-497A5EB6BE23}" srcOrd="0" destOrd="0" presId="urn:microsoft.com/office/officeart/2005/8/layout/vList2"/>
    <dgm:cxn modelId="{96CE34BB-EE55-47BD-9DA5-1325B0EFB7F1}" srcId="{2FD12FCA-48C7-433E-90E5-F51538A9258E}" destId="{DA97B864-0630-449A-9D52-D0632CA5540E}" srcOrd="0" destOrd="0" parTransId="{EA9B4B5E-DAC9-4D6E-92A2-267122891C08}" sibTransId="{898BB3E3-56FC-4538-9615-2CD16CA570CA}"/>
    <dgm:cxn modelId="{FFFC7BC6-8320-4A8D-9863-D15A03D724D4}" type="presOf" srcId="{DA97B864-0630-449A-9D52-D0632CA5540E}" destId="{249E2D8D-5770-45F7-8661-27CFD29B2E2E}" srcOrd="0" destOrd="0" presId="urn:microsoft.com/office/officeart/2005/8/layout/vList2"/>
    <dgm:cxn modelId="{C6438EDF-42A5-41F9-97E4-A3C92234B8EA}" type="presOf" srcId="{82D8CC17-0B9F-456C-9D60-A227945AA34F}" destId="{E21794B1-3BDF-4549-857F-231B94B3D67D}" srcOrd="0" destOrd="0" presId="urn:microsoft.com/office/officeart/2005/8/layout/vList2"/>
    <dgm:cxn modelId="{2A5C0EE5-B085-4E36-80B4-8266400F48EE}" type="presOf" srcId="{8535AF39-07D3-4D20-A1DB-45EE168AA54D}" destId="{A1957F80-06FD-4BFF-8DF0-CFC958EA1892}" srcOrd="0" destOrd="0" presId="urn:microsoft.com/office/officeart/2005/8/layout/vList2"/>
    <dgm:cxn modelId="{844B32EE-9005-4DE3-96A3-2A25DDEC76C7}" srcId="{2FD12FCA-48C7-433E-90E5-F51538A9258E}" destId="{82D8CC17-0B9F-456C-9D60-A227945AA34F}" srcOrd="1" destOrd="0" parTransId="{79AFA3C5-8708-4A47-AF5C-1C144665F376}" sibTransId="{02C01728-206B-4548-80C4-9CA08EC8DFB8}"/>
    <dgm:cxn modelId="{4CB605C1-4DED-4C90-A46C-2840CB40A3AA}" type="presParOf" srcId="{1E76479A-A9AC-4D58-828E-497A5EB6BE23}" destId="{249E2D8D-5770-45F7-8661-27CFD29B2E2E}" srcOrd="0" destOrd="0" presId="urn:microsoft.com/office/officeart/2005/8/layout/vList2"/>
    <dgm:cxn modelId="{1C2455C5-D24F-4FDA-B3D8-B96CE3E03ABC}" type="presParOf" srcId="{1E76479A-A9AC-4D58-828E-497A5EB6BE23}" destId="{1BFA6DC3-53FA-4951-A72F-569B075D9684}" srcOrd="1" destOrd="0" presId="urn:microsoft.com/office/officeart/2005/8/layout/vList2"/>
    <dgm:cxn modelId="{1ADCFB5E-8B19-4E4E-86F0-B6F9416904D0}" type="presParOf" srcId="{1E76479A-A9AC-4D58-828E-497A5EB6BE23}" destId="{E21794B1-3BDF-4549-857F-231B94B3D67D}" srcOrd="2" destOrd="0" presId="urn:microsoft.com/office/officeart/2005/8/layout/vList2"/>
    <dgm:cxn modelId="{B40FDB80-6F11-466B-AC9C-EE1323386E0C}" type="presParOf" srcId="{1E76479A-A9AC-4D58-828E-497A5EB6BE23}" destId="{296F11C4-493D-4B25-947B-B6C48FADE03D}" srcOrd="3" destOrd="0" presId="urn:microsoft.com/office/officeart/2005/8/layout/vList2"/>
    <dgm:cxn modelId="{BCBA0C3D-9274-4F33-B69B-DD10EB581BB0}" type="presParOf" srcId="{1E76479A-A9AC-4D58-828E-497A5EB6BE23}" destId="{A1957F80-06FD-4BFF-8DF0-CFC958EA18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0BE564-535C-494C-ABAE-4EB09764761D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E21C87-C849-4232-B398-6071D87A8469}">
      <dgm:prSet phldrT="[Text]"/>
      <dgm:spPr/>
      <dgm:t>
        <a:bodyPr/>
        <a:lstStyle/>
        <a:p>
          <a:r>
            <a:rPr lang="en-US" dirty="0"/>
            <a:t>Not all scoring comes from the answers to the questions in this application</a:t>
          </a:r>
        </a:p>
      </dgm:t>
    </dgm:pt>
    <dgm:pt modelId="{3CFA3F07-F3F2-495B-98F3-858DAC6BA8F4}" type="parTrans" cxnId="{B3A5F9AE-392E-4211-BF0C-6165F7711190}">
      <dgm:prSet/>
      <dgm:spPr/>
      <dgm:t>
        <a:bodyPr/>
        <a:lstStyle/>
        <a:p>
          <a:endParaRPr lang="en-US"/>
        </a:p>
      </dgm:t>
    </dgm:pt>
    <dgm:pt modelId="{F596EAEB-2ADB-455F-83D4-08E93898C667}" type="sibTrans" cxnId="{B3A5F9AE-392E-4211-BF0C-6165F7711190}">
      <dgm:prSet/>
      <dgm:spPr/>
      <dgm:t>
        <a:bodyPr/>
        <a:lstStyle/>
        <a:p>
          <a:endParaRPr lang="en-US"/>
        </a:p>
      </dgm:t>
    </dgm:pt>
    <dgm:pt modelId="{3AF1C086-F2B9-485F-92D4-9FFB32AF22BB}">
      <dgm:prSet phldrT="[Text]"/>
      <dgm:spPr/>
      <dgm:t>
        <a:bodyPr/>
        <a:lstStyle/>
        <a:p>
          <a:r>
            <a:rPr lang="en-US" dirty="0"/>
            <a:t>Additional scores will come from administrative and HMIS data</a:t>
          </a:r>
        </a:p>
      </dgm:t>
    </dgm:pt>
    <dgm:pt modelId="{E5CF5EFB-66B5-4C1E-8AF1-738F332AA0BC}" type="parTrans" cxnId="{F7481613-027A-47AC-B1BF-5392B7C4330A}">
      <dgm:prSet/>
      <dgm:spPr/>
      <dgm:t>
        <a:bodyPr/>
        <a:lstStyle/>
        <a:p>
          <a:endParaRPr lang="en-US"/>
        </a:p>
      </dgm:t>
    </dgm:pt>
    <dgm:pt modelId="{3F87F07C-C7EF-4D76-94C7-EB8D4578DDAA}" type="sibTrans" cxnId="{F7481613-027A-47AC-B1BF-5392B7C4330A}">
      <dgm:prSet/>
      <dgm:spPr/>
      <dgm:t>
        <a:bodyPr/>
        <a:lstStyle/>
        <a:p>
          <a:endParaRPr lang="en-US"/>
        </a:p>
      </dgm:t>
    </dgm:pt>
    <dgm:pt modelId="{CBA56C0E-AD47-4F45-88BD-972C2AB999B8}" type="pres">
      <dgm:prSet presAssocID="{780BE564-535C-494C-ABAE-4EB09764761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64CEB39-F2CA-4E03-B238-D36763CB7595}" type="pres">
      <dgm:prSet presAssocID="{4CE21C87-C849-4232-B398-6071D87A8469}" presName="circle1" presStyleLbl="node1" presStyleIdx="0" presStyleCnt="2"/>
      <dgm:spPr/>
    </dgm:pt>
    <dgm:pt modelId="{F4F42B06-D6BA-489E-8E44-6B4A919EDC1F}" type="pres">
      <dgm:prSet presAssocID="{4CE21C87-C849-4232-B398-6071D87A8469}" presName="space" presStyleCnt="0"/>
      <dgm:spPr/>
    </dgm:pt>
    <dgm:pt modelId="{E29A0ACF-DAE7-40C4-AE1D-0C1229104B70}" type="pres">
      <dgm:prSet presAssocID="{4CE21C87-C849-4232-B398-6071D87A8469}" presName="rect1" presStyleLbl="alignAcc1" presStyleIdx="0" presStyleCnt="2"/>
      <dgm:spPr/>
    </dgm:pt>
    <dgm:pt modelId="{A5B974B8-3F93-4174-B99A-AF78FFB20348}" type="pres">
      <dgm:prSet presAssocID="{3AF1C086-F2B9-485F-92D4-9FFB32AF22BB}" presName="vertSpace2" presStyleLbl="node1" presStyleIdx="0" presStyleCnt="2"/>
      <dgm:spPr/>
    </dgm:pt>
    <dgm:pt modelId="{B121FA40-B2A2-4E36-B762-173A3C6B7B9B}" type="pres">
      <dgm:prSet presAssocID="{3AF1C086-F2B9-485F-92D4-9FFB32AF22BB}" presName="circle2" presStyleLbl="node1" presStyleIdx="1" presStyleCnt="2"/>
      <dgm:spPr/>
    </dgm:pt>
    <dgm:pt modelId="{466DBBBA-2207-4089-9807-2E6389EB5B15}" type="pres">
      <dgm:prSet presAssocID="{3AF1C086-F2B9-485F-92D4-9FFB32AF22BB}" presName="rect2" presStyleLbl="alignAcc1" presStyleIdx="1" presStyleCnt="2"/>
      <dgm:spPr/>
    </dgm:pt>
    <dgm:pt modelId="{22565306-65FE-4E4D-B2FB-EAA367C83376}" type="pres">
      <dgm:prSet presAssocID="{4CE21C87-C849-4232-B398-6071D87A8469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453D007C-4D3A-4516-AED9-0BA5E4F08F66}" type="pres">
      <dgm:prSet presAssocID="{3AF1C086-F2B9-485F-92D4-9FFB32AF22BB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F7481613-027A-47AC-B1BF-5392B7C4330A}" srcId="{780BE564-535C-494C-ABAE-4EB09764761D}" destId="{3AF1C086-F2B9-485F-92D4-9FFB32AF22BB}" srcOrd="1" destOrd="0" parTransId="{E5CF5EFB-66B5-4C1E-8AF1-738F332AA0BC}" sibTransId="{3F87F07C-C7EF-4D76-94C7-EB8D4578DDAA}"/>
    <dgm:cxn modelId="{E2949477-0AB3-43FE-8827-FF32D640D8D0}" type="presOf" srcId="{780BE564-535C-494C-ABAE-4EB09764761D}" destId="{CBA56C0E-AD47-4F45-88BD-972C2AB999B8}" srcOrd="0" destOrd="0" presId="urn:microsoft.com/office/officeart/2005/8/layout/target3"/>
    <dgm:cxn modelId="{B1F88F58-609E-47D6-9039-70244F65F4D4}" type="presOf" srcId="{4CE21C87-C849-4232-B398-6071D87A8469}" destId="{22565306-65FE-4E4D-B2FB-EAA367C83376}" srcOrd="1" destOrd="0" presId="urn:microsoft.com/office/officeart/2005/8/layout/target3"/>
    <dgm:cxn modelId="{B3A5F9AE-392E-4211-BF0C-6165F7711190}" srcId="{780BE564-535C-494C-ABAE-4EB09764761D}" destId="{4CE21C87-C849-4232-B398-6071D87A8469}" srcOrd="0" destOrd="0" parTransId="{3CFA3F07-F3F2-495B-98F3-858DAC6BA8F4}" sibTransId="{F596EAEB-2ADB-455F-83D4-08E93898C667}"/>
    <dgm:cxn modelId="{DBF3E1CA-BA86-4855-B7F4-38B371D04255}" type="presOf" srcId="{3AF1C086-F2B9-485F-92D4-9FFB32AF22BB}" destId="{466DBBBA-2207-4089-9807-2E6389EB5B15}" srcOrd="0" destOrd="0" presId="urn:microsoft.com/office/officeart/2005/8/layout/target3"/>
    <dgm:cxn modelId="{60D11ACB-14AA-4EE8-84B7-B5547AADFF37}" type="presOf" srcId="{3AF1C086-F2B9-485F-92D4-9FFB32AF22BB}" destId="{453D007C-4D3A-4516-AED9-0BA5E4F08F66}" srcOrd="1" destOrd="0" presId="urn:microsoft.com/office/officeart/2005/8/layout/target3"/>
    <dgm:cxn modelId="{72200EF4-5223-494C-A63B-8BB077A9C607}" type="presOf" srcId="{4CE21C87-C849-4232-B398-6071D87A8469}" destId="{E29A0ACF-DAE7-40C4-AE1D-0C1229104B70}" srcOrd="0" destOrd="0" presId="urn:microsoft.com/office/officeart/2005/8/layout/target3"/>
    <dgm:cxn modelId="{DBA51AA1-E47E-411D-9FC0-4A510F0C8C9B}" type="presParOf" srcId="{CBA56C0E-AD47-4F45-88BD-972C2AB999B8}" destId="{764CEB39-F2CA-4E03-B238-D36763CB7595}" srcOrd="0" destOrd="0" presId="urn:microsoft.com/office/officeart/2005/8/layout/target3"/>
    <dgm:cxn modelId="{BC2EB99C-F361-4AAC-81BC-8F0940D2143F}" type="presParOf" srcId="{CBA56C0E-AD47-4F45-88BD-972C2AB999B8}" destId="{F4F42B06-D6BA-489E-8E44-6B4A919EDC1F}" srcOrd="1" destOrd="0" presId="urn:microsoft.com/office/officeart/2005/8/layout/target3"/>
    <dgm:cxn modelId="{109520F0-633D-49BF-B4EE-D41B89751C24}" type="presParOf" srcId="{CBA56C0E-AD47-4F45-88BD-972C2AB999B8}" destId="{E29A0ACF-DAE7-40C4-AE1D-0C1229104B70}" srcOrd="2" destOrd="0" presId="urn:microsoft.com/office/officeart/2005/8/layout/target3"/>
    <dgm:cxn modelId="{30CF4384-F0BF-439E-A7D3-8FA598645471}" type="presParOf" srcId="{CBA56C0E-AD47-4F45-88BD-972C2AB999B8}" destId="{A5B974B8-3F93-4174-B99A-AF78FFB20348}" srcOrd="3" destOrd="0" presId="urn:microsoft.com/office/officeart/2005/8/layout/target3"/>
    <dgm:cxn modelId="{846D3DAD-9EC8-4CC9-846C-627B32BA6D1B}" type="presParOf" srcId="{CBA56C0E-AD47-4F45-88BD-972C2AB999B8}" destId="{B121FA40-B2A2-4E36-B762-173A3C6B7B9B}" srcOrd="4" destOrd="0" presId="urn:microsoft.com/office/officeart/2005/8/layout/target3"/>
    <dgm:cxn modelId="{A1A08752-72EB-44A2-A2CF-7A7542A97020}" type="presParOf" srcId="{CBA56C0E-AD47-4F45-88BD-972C2AB999B8}" destId="{466DBBBA-2207-4089-9807-2E6389EB5B15}" srcOrd="5" destOrd="0" presId="urn:microsoft.com/office/officeart/2005/8/layout/target3"/>
    <dgm:cxn modelId="{E89CEEE6-8C01-4020-8BE7-B82AA9489A9D}" type="presParOf" srcId="{CBA56C0E-AD47-4F45-88BD-972C2AB999B8}" destId="{22565306-65FE-4E4D-B2FB-EAA367C83376}" srcOrd="6" destOrd="0" presId="urn:microsoft.com/office/officeart/2005/8/layout/target3"/>
    <dgm:cxn modelId="{6E43A183-D0DF-4F60-8D1A-973907CFF163}" type="presParOf" srcId="{CBA56C0E-AD47-4F45-88BD-972C2AB999B8}" destId="{453D007C-4D3A-4516-AED9-0BA5E4F08F66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18E5A-D113-7141-A9B8-AC7128087F97}">
      <dsp:nvSpPr>
        <dsp:cNvPr id="0" name=""/>
        <dsp:cNvSpPr/>
      </dsp:nvSpPr>
      <dsp:spPr>
        <a:xfrm>
          <a:off x="0" y="6011"/>
          <a:ext cx="8859263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Welcome &amp; Introductions</a:t>
          </a:r>
        </a:p>
      </dsp:txBody>
      <dsp:txXfrm>
        <a:off x="25759" y="31770"/>
        <a:ext cx="8807745" cy="476152"/>
      </dsp:txXfrm>
    </dsp:sp>
    <dsp:sp modelId="{AF34B109-7E30-439C-BAAC-B36A4464A74C}">
      <dsp:nvSpPr>
        <dsp:cNvPr id="0" name=""/>
        <dsp:cNvSpPr/>
      </dsp:nvSpPr>
      <dsp:spPr>
        <a:xfrm>
          <a:off x="0" y="597041"/>
          <a:ext cx="8859263" cy="527670"/>
        </a:xfrm>
        <a:prstGeom prst="roundRect">
          <a:avLst/>
        </a:prstGeom>
        <a:solidFill>
          <a:schemeClr val="accent5">
            <a:hueOff val="170173"/>
            <a:satOff val="307"/>
            <a:lumOff val="3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Monkey Pox Guidance	</a:t>
          </a:r>
        </a:p>
      </dsp:txBody>
      <dsp:txXfrm>
        <a:off x="25759" y="622800"/>
        <a:ext cx="8807745" cy="476152"/>
      </dsp:txXfrm>
    </dsp:sp>
    <dsp:sp modelId="{D82ADBB4-FFBA-4D8D-AF9D-FE067809CFEB}">
      <dsp:nvSpPr>
        <dsp:cNvPr id="0" name=""/>
        <dsp:cNvSpPr/>
      </dsp:nvSpPr>
      <dsp:spPr>
        <a:xfrm>
          <a:off x="0" y="1188071"/>
          <a:ext cx="8859263" cy="527670"/>
        </a:xfrm>
        <a:prstGeom prst="roundRect">
          <a:avLst/>
        </a:prstGeom>
        <a:solidFill>
          <a:schemeClr val="accent5">
            <a:hueOff val="340346"/>
            <a:satOff val="614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SOAR Refresher Training Promo</a:t>
          </a:r>
        </a:p>
      </dsp:txBody>
      <dsp:txXfrm>
        <a:off x="25759" y="1213830"/>
        <a:ext cx="8807745" cy="476152"/>
      </dsp:txXfrm>
    </dsp:sp>
    <dsp:sp modelId="{1E445593-1F88-47ED-AC5C-CC20576E4AD3}">
      <dsp:nvSpPr>
        <dsp:cNvPr id="0" name=""/>
        <dsp:cNvSpPr/>
      </dsp:nvSpPr>
      <dsp:spPr>
        <a:xfrm>
          <a:off x="0" y="1779101"/>
          <a:ext cx="8859263" cy="527670"/>
        </a:xfrm>
        <a:prstGeom prst="roundRect">
          <a:avLst/>
        </a:prstGeom>
        <a:solidFill>
          <a:schemeClr val="accent5">
            <a:hueOff val="510520"/>
            <a:satOff val="920"/>
            <a:lumOff val="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New Communications and Public Affairs Director </a:t>
          </a:r>
        </a:p>
      </dsp:txBody>
      <dsp:txXfrm>
        <a:off x="25759" y="1804860"/>
        <a:ext cx="8807745" cy="476152"/>
      </dsp:txXfrm>
    </dsp:sp>
    <dsp:sp modelId="{E5FA63BC-44BB-47D5-A072-572D65A696B0}">
      <dsp:nvSpPr>
        <dsp:cNvPr id="0" name=""/>
        <dsp:cNvSpPr/>
      </dsp:nvSpPr>
      <dsp:spPr>
        <a:xfrm>
          <a:off x="0" y="2370131"/>
          <a:ext cx="8859263" cy="527670"/>
        </a:xfrm>
        <a:prstGeom prst="roundRect">
          <a:avLst/>
        </a:prstGeom>
        <a:solidFill>
          <a:schemeClr val="accent5">
            <a:hueOff val="680693"/>
            <a:satOff val="1227"/>
            <a:lumOff val="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2022 HUD NOFO</a:t>
          </a:r>
        </a:p>
      </dsp:txBody>
      <dsp:txXfrm>
        <a:off x="25759" y="2395890"/>
        <a:ext cx="8807745" cy="476152"/>
      </dsp:txXfrm>
    </dsp:sp>
    <dsp:sp modelId="{6A5E61BC-C6BB-45DE-A1CE-50F9E3CAABA3}">
      <dsp:nvSpPr>
        <dsp:cNvPr id="0" name=""/>
        <dsp:cNvSpPr/>
      </dsp:nvSpPr>
      <dsp:spPr>
        <a:xfrm>
          <a:off x="0" y="2961161"/>
          <a:ext cx="8859263" cy="527670"/>
        </a:xfrm>
        <a:prstGeom prst="roundRect">
          <a:avLst/>
        </a:prstGeom>
        <a:solidFill>
          <a:schemeClr val="accent5">
            <a:hueOff val="850866"/>
            <a:satOff val="1534"/>
            <a:lumOff val="17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Orlando City Emergency </a:t>
          </a:r>
          <a:r>
            <a:rPr lang="en-US" sz="2200" kern="1200" dirty="0" err="1"/>
            <a:t>Mgmt</a:t>
          </a:r>
          <a:r>
            <a:rPr lang="en-US" sz="2200" kern="1200" dirty="0"/>
            <a:t>- Hurricane Preparedness </a:t>
          </a:r>
        </a:p>
      </dsp:txBody>
      <dsp:txXfrm>
        <a:off x="25759" y="2986920"/>
        <a:ext cx="8807745" cy="476152"/>
      </dsp:txXfrm>
    </dsp:sp>
    <dsp:sp modelId="{63AE5EFA-3992-45BA-9E3A-69BCC32CB86C}">
      <dsp:nvSpPr>
        <dsp:cNvPr id="0" name=""/>
        <dsp:cNvSpPr/>
      </dsp:nvSpPr>
      <dsp:spPr>
        <a:xfrm>
          <a:off x="0" y="3552191"/>
          <a:ext cx="8859263" cy="527670"/>
        </a:xfrm>
        <a:prstGeom prst="roundRect">
          <a:avLst/>
        </a:prstGeom>
        <a:solidFill>
          <a:schemeClr val="accent5">
            <a:hueOff val="1021039"/>
            <a:satOff val="1841"/>
            <a:lumOff val="2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Hubs, Access Points </a:t>
          </a:r>
        </a:p>
      </dsp:txBody>
      <dsp:txXfrm>
        <a:off x="25759" y="3577950"/>
        <a:ext cx="8807745" cy="476152"/>
      </dsp:txXfrm>
    </dsp:sp>
    <dsp:sp modelId="{7A1F4ACA-C47F-442D-B8B3-E553756E3939}">
      <dsp:nvSpPr>
        <dsp:cNvPr id="0" name=""/>
        <dsp:cNvSpPr/>
      </dsp:nvSpPr>
      <dsp:spPr>
        <a:xfrm>
          <a:off x="0" y="4143221"/>
          <a:ext cx="8859263" cy="527670"/>
        </a:xfrm>
        <a:prstGeom prst="roundRect">
          <a:avLst/>
        </a:prstGeom>
        <a:solidFill>
          <a:schemeClr val="accent5">
            <a:hueOff val="1191213"/>
            <a:satOff val="2147"/>
            <a:lumOff val="24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Landlord Campaigns</a:t>
          </a:r>
        </a:p>
      </dsp:txBody>
      <dsp:txXfrm>
        <a:off x="25759" y="4168980"/>
        <a:ext cx="8807745" cy="476152"/>
      </dsp:txXfrm>
    </dsp:sp>
    <dsp:sp modelId="{9463D170-C5B2-4F43-BC9F-26EC3D013894}">
      <dsp:nvSpPr>
        <dsp:cNvPr id="0" name=""/>
        <dsp:cNvSpPr/>
      </dsp:nvSpPr>
      <dsp:spPr>
        <a:xfrm>
          <a:off x="0" y="4734251"/>
          <a:ext cx="8859263" cy="527670"/>
        </a:xfrm>
        <a:prstGeom prst="roundRect">
          <a:avLst/>
        </a:prstGeom>
        <a:solidFill>
          <a:schemeClr val="accent5">
            <a:hueOff val="1361386"/>
            <a:satOff val="2454"/>
            <a:lumOff val="2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Announcements  </a:t>
          </a:r>
        </a:p>
      </dsp:txBody>
      <dsp:txXfrm>
        <a:off x="25759" y="4760010"/>
        <a:ext cx="8807745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BD4C8-C166-4275-981B-A9233A2A3B0D}">
      <dsp:nvSpPr>
        <dsp:cNvPr id="0" name=""/>
        <dsp:cNvSpPr/>
      </dsp:nvSpPr>
      <dsp:spPr>
        <a:xfrm>
          <a:off x="0" y="453654"/>
          <a:ext cx="6879517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Nationally approximately 13.000 cases</a:t>
          </a:r>
        </a:p>
      </dsp:txBody>
      <dsp:txXfrm>
        <a:off x="37467" y="491121"/>
        <a:ext cx="6804583" cy="692586"/>
      </dsp:txXfrm>
    </dsp:sp>
    <dsp:sp modelId="{25A876A0-7F20-49DA-8432-FFEBA76F7988}">
      <dsp:nvSpPr>
        <dsp:cNvPr id="0" name=""/>
        <dsp:cNvSpPr/>
      </dsp:nvSpPr>
      <dsp:spPr>
        <a:xfrm>
          <a:off x="0" y="1313334"/>
          <a:ext cx="6879517" cy="767520"/>
        </a:xfrm>
        <a:prstGeom prst="roundRect">
          <a:avLst/>
        </a:prstGeom>
        <a:solidFill>
          <a:schemeClr val="accent2">
            <a:hueOff val="1441682"/>
            <a:satOff val="2200"/>
            <a:lumOff val="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Florida 1300 cases</a:t>
          </a:r>
        </a:p>
      </dsp:txBody>
      <dsp:txXfrm>
        <a:off x="37467" y="1350801"/>
        <a:ext cx="6804583" cy="692586"/>
      </dsp:txXfrm>
    </dsp:sp>
    <dsp:sp modelId="{DA804DD8-21B5-4BC7-B972-96E9F6F59F78}">
      <dsp:nvSpPr>
        <dsp:cNvPr id="0" name=""/>
        <dsp:cNvSpPr/>
      </dsp:nvSpPr>
      <dsp:spPr>
        <a:xfrm>
          <a:off x="0" y="2173014"/>
          <a:ext cx="6879517" cy="767520"/>
        </a:xfrm>
        <a:prstGeom prst="roundRect">
          <a:avLst/>
        </a:prstGeom>
        <a:solidFill>
          <a:schemeClr val="accent2">
            <a:hueOff val="2883365"/>
            <a:satOff val="4400"/>
            <a:lumOff val="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Central Florida 130 cases</a:t>
          </a:r>
        </a:p>
      </dsp:txBody>
      <dsp:txXfrm>
        <a:off x="37467" y="2210481"/>
        <a:ext cx="6804583" cy="692586"/>
      </dsp:txXfrm>
    </dsp:sp>
    <dsp:sp modelId="{1970667E-0E66-4C8F-B4AA-0045E3CAAF02}">
      <dsp:nvSpPr>
        <dsp:cNvPr id="0" name=""/>
        <dsp:cNvSpPr/>
      </dsp:nvSpPr>
      <dsp:spPr>
        <a:xfrm>
          <a:off x="0" y="3032695"/>
          <a:ext cx="6879517" cy="767520"/>
        </a:xfrm>
        <a:prstGeom prst="roundRect">
          <a:avLst/>
        </a:prstGeom>
        <a:solidFill>
          <a:schemeClr val="accent2">
            <a:hueOff val="4325047"/>
            <a:satOff val="6599"/>
            <a:lumOff val="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Orange County 90 cases</a:t>
          </a:r>
        </a:p>
      </dsp:txBody>
      <dsp:txXfrm>
        <a:off x="37467" y="3070162"/>
        <a:ext cx="6804583" cy="692586"/>
      </dsp:txXfrm>
    </dsp:sp>
    <dsp:sp modelId="{66614F3F-3C6A-4233-AD1B-CB0591A70261}">
      <dsp:nvSpPr>
        <dsp:cNvPr id="0" name=""/>
        <dsp:cNvSpPr/>
      </dsp:nvSpPr>
      <dsp:spPr>
        <a:xfrm>
          <a:off x="0" y="3892375"/>
          <a:ext cx="6879517" cy="767520"/>
        </a:xfrm>
        <a:prstGeom prst="roundRect">
          <a:avLst/>
        </a:prstGeom>
        <a:solidFill>
          <a:schemeClr val="accent2">
            <a:hueOff val="5766730"/>
            <a:satOff val="8799"/>
            <a:lumOff val="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Most cases in men</a:t>
          </a:r>
        </a:p>
      </dsp:txBody>
      <dsp:txXfrm>
        <a:off x="37467" y="3929842"/>
        <a:ext cx="6804583" cy="692586"/>
      </dsp:txXfrm>
    </dsp:sp>
    <dsp:sp modelId="{2F4DBAB2-44C2-4A73-BE9E-C9E7A72431D5}">
      <dsp:nvSpPr>
        <dsp:cNvPr id="0" name=""/>
        <dsp:cNvSpPr/>
      </dsp:nvSpPr>
      <dsp:spPr>
        <a:xfrm>
          <a:off x="0" y="4752055"/>
          <a:ext cx="6879517" cy="767520"/>
        </a:xfrm>
        <a:prstGeom prst="roundRect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Average age 38</a:t>
          </a:r>
        </a:p>
      </dsp:txBody>
      <dsp:txXfrm>
        <a:off x="37467" y="4789522"/>
        <a:ext cx="6804583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3729C-466B-48B5-8BC2-E1A5DF0F976E}">
      <dsp:nvSpPr>
        <dsp:cNvPr id="0" name=""/>
        <dsp:cNvSpPr/>
      </dsp:nvSpPr>
      <dsp:spPr>
        <a:xfrm>
          <a:off x="0" y="383347"/>
          <a:ext cx="103250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Health care workers obtain sample of fluid for testing</a:t>
          </a:r>
        </a:p>
      </dsp:txBody>
      <dsp:txXfrm>
        <a:off x="42151" y="425498"/>
        <a:ext cx="10240698" cy="779158"/>
      </dsp:txXfrm>
    </dsp:sp>
    <dsp:sp modelId="{CE722088-2F93-40E1-9AB6-F39CD980C277}">
      <dsp:nvSpPr>
        <dsp:cNvPr id="0" name=""/>
        <dsp:cNvSpPr/>
      </dsp:nvSpPr>
      <dsp:spPr>
        <a:xfrm>
          <a:off x="0" y="1350488"/>
          <a:ext cx="103250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Treat symptoms and manage complications and pain</a:t>
          </a:r>
        </a:p>
      </dsp:txBody>
      <dsp:txXfrm>
        <a:off x="42151" y="1392639"/>
        <a:ext cx="10240698" cy="779158"/>
      </dsp:txXfrm>
    </dsp:sp>
    <dsp:sp modelId="{348CE910-22F6-4D1B-B3FA-AA359E3D0C1B}">
      <dsp:nvSpPr>
        <dsp:cNvPr id="0" name=""/>
        <dsp:cNvSpPr/>
      </dsp:nvSpPr>
      <dsp:spPr>
        <a:xfrm>
          <a:off x="0" y="2317628"/>
          <a:ext cx="103250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Antivirals for those with weak immune systems</a:t>
          </a:r>
        </a:p>
      </dsp:txBody>
      <dsp:txXfrm>
        <a:off x="42151" y="2359779"/>
        <a:ext cx="10240698" cy="7791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2A585-A409-4E17-B3BF-205F08D35372}">
      <dsp:nvSpPr>
        <dsp:cNvPr id="0" name=""/>
        <dsp:cNvSpPr/>
      </dsp:nvSpPr>
      <dsp:spPr>
        <a:xfrm>
          <a:off x="0" y="4666"/>
          <a:ext cx="6879517" cy="9939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B0CFA-6740-4A14-9D36-2EB8F04C31B9}">
      <dsp:nvSpPr>
        <dsp:cNvPr id="0" name=""/>
        <dsp:cNvSpPr/>
      </dsp:nvSpPr>
      <dsp:spPr>
        <a:xfrm>
          <a:off x="300679" y="228312"/>
          <a:ext cx="546690" cy="5466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396A9-F8DC-4E7E-8A15-2B8D6ADB3576}">
      <dsp:nvSpPr>
        <dsp:cNvPr id="0" name=""/>
        <dsp:cNvSpPr/>
      </dsp:nvSpPr>
      <dsp:spPr>
        <a:xfrm>
          <a:off x="1148050" y="4666"/>
          <a:ext cx="5731466" cy="993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7" tIns="105197" rIns="105197" bIns="1051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Increased risk of exposure due to close proximity</a:t>
          </a:r>
        </a:p>
      </dsp:txBody>
      <dsp:txXfrm>
        <a:off x="1148050" y="4666"/>
        <a:ext cx="5731466" cy="993982"/>
      </dsp:txXfrm>
    </dsp:sp>
    <dsp:sp modelId="{93AD32B5-2996-40EF-8B0D-923F77F5589F}">
      <dsp:nvSpPr>
        <dsp:cNvPr id="0" name=""/>
        <dsp:cNvSpPr/>
      </dsp:nvSpPr>
      <dsp:spPr>
        <a:xfrm>
          <a:off x="0" y="1247145"/>
          <a:ext cx="6879517" cy="9939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308AC-2B62-4794-BCD6-022FF11C232B}">
      <dsp:nvSpPr>
        <dsp:cNvPr id="0" name=""/>
        <dsp:cNvSpPr/>
      </dsp:nvSpPr>
      <dsp:spPr>
        <a:xfrm>
          <a:off x="300679" y="1470791"/>
          <a:ext cx="546690" cy="5466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E2E15-9F14-4258-BF34-AB83503AC853}">
      <dsp:nvSpPr>
        <dsp:cNvPr id="0" name=""/>
        <dsp:cNvSpPr/>
      </dsp:nvSpPr>
      <dsp:spPr>
        <a:xfrm>
          <a:off x="1148050" y="1247145"/>
          <a:ext cx="5731466" cy="993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7" tIns="105197" rIns="105197" bIns="1051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Suspected cases should be isolated and evaluated</a:t>
          </a:r>
        </a:p>
      </dsp:txBody>
      <dsp:txXfrm>
        <a:off x="1148050" y="1247145"/>
        <a:ext cx="5731466" cy="993982"/>
      </dsp:txXfrm>
    </dsp:sp>
    <dsp:sp modelId="{FC91AA37-9AF7-4237-B0EA-01AAC67DBBAD}">
      <dsp:nvSpPr>
        <dsp:cNvPr id="0" name=""/>
        <dsp:cNvSpPr/>
      </dsp:nvSpPr>
      <dsp:spPr>
        <a:xfrm>
          <a:off x="0" y="2489623"/>
          <a:ext cx="6879517" cy="9939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9469-E01B-4AA5-93C7-1F25B87B4CCF}">
      <dsp:nvSpPr>
        <dsp:cNvPr id="0" name=""/>
        <dsp:cNvSpPr/>
      </dsp:nvSpPr>
      <dsp:spPr>
        <a:xfrm>
          <a:off x="300679" y="2713269"/>
          <a:ext cx="546690" cy="5466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D4B8D-9CE8-4C2D-95DF-B66CE02197BA}">
      <dsp:nvSpPr>
        <dsp:cNvPr id="0" name=""/>
        <dsp:cNvSpPr/>
      </dsp:nvSpPr>
      <dsp:spPr>
        <a:xfrm>
          <a:off x="1148050" y="2489623"/>
          <a:ext cx="5731466" cy="993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7" tIns="105197" rIns="105197" bIns="1051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Encourage individuals with symptoms to avoid contact with others, avoiding sharing plates, cups, clothing, towels and other linen</a:t>
          </a:r>
        </a:p>
      </dsp:txBody>
      <dsp:txXfrm>
        <a:off x="1148050" y="2489623"/>
        <a:ext cx="5731466" cy="993982"/>
      </dsp:txXfrm>
    </dsp:sp>
    <dsp:sp modelId="{2F3F23FC-2A13-4562-968C-5759F4FA5034}">
      <dsp:nvSpPr>
        <dsp:cNvPr id="0" name=""/>
        <dsp:cNvSpPr/>
      </dsp:nvSpPr>
      <dsp:spPr>
        <a:xfrm>
          <a:off x="0" y="3732102"/>
          <a:ext cx="6879517" cy="9939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FAE5C-F5FC-41DC-9C5A-C70AEAA788FC}">
      <dsp:nvSpPr>
        <dsp:cNvPr id="0" name=""/>
        <dsp:cNvSpPr/>
      </dsp:nvSpPr>
      <dsp:spPr>
        <a:xfrm>
          <a:off x="300679" y="3955748"/>
          <a:ext cx="546690" cy="5466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6C2FA-E69A-4BD4-9904-109E81EBE29E}">
      <dsp:nvSpPr>
        <dsp:cNvPr id="0" name=""/>
        <dsp:cNvSpPr/>
      </dsp:nvSpPr>
      <dsp:spPr>
        <a:xfrm>
          <a:off x="1148050" y="3732102"/>
          <a:ext cx="5731466" cy="993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7" tIns="105197" rIns="105197" bIns="1051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Separate  bathroom</a:t>
          </a:r>
        </a:p>
      </dsp:txBody>
      <dsp:txXfrm>
        <a:off x="1148050" y="3732102"/>
        <a:ext cx="5731466" cy="993982"/>
      </dsp:txXfrm>
    </dsp:sp>
    <dsp:sp modelId="{77E6B152-0F01-4F5E-ACC6-37A6FBAC4866}">
      <dsp:nvSpPr>
        <dsp:cNvPr id="0" name=""/>
        <dsp:cNvSpPr/>
      </dsp:nvSpPr>
      <dsp:spPr>
        <a:xfrm>
          <a:off x="0" y="4974580"/>
          <a:ext cx="6879517" cy="9939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654B3-B3F5-457F-BE73-3CA41BBD214A}">
      <dsp:nvSpPr>
        <dsp:cNvPr id="0" name=""/>
        <dsp:cNvSpPr/>
      </dsp:nvSpPr>
      <dsp:spPr>
        <a:xfrm>
          <a:off x="300679" y="5198226"/>
          <a:ext cx="546690" cy="5466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0D057-45A8-4335-8522-22D98FF1CC01}">
      <dsp:nvSpPr>
        <dsp:cNvPr id="0" name=""/>
        <dsp:cNvSpPr/>
      </dsp:nvSpPr>
      <dsp:spPr>
        <a:xfrm>
          <a:off x="1148050" y="4974580"/>
          <a:ext cx="5731466" cy="993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7" tIns="105197" rIns="105197" bIns="1051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Wash clothing and bedding in hot water</a:t>
          </a:r>
        </a:p>
      </dsp:txBody>
      <dsp:txXfrm>
        <a:off x="1148050" y="4974580"/>
        <a:ext cx="5731466" cy="993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14A67-8CF5-4D13-9E73-ED1C76DA244F}">
      <dsp:nvSpPr>
        <dsp:cNvPr id="0" name=""/>
        <dsp:cNvSpPr/>
      </dsp:nvSpPr>
      <dsp:spPr>
        <a:xfrm>
          <a:off x="0" y="729"/>
          <a:ext cx="687951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4B734-995C-4CFB-BB7A-7F800F16CCC7}">
      <dsp:nvSpPr>
        <dsp:cNvPr id="0" name=""/>
        <dsp:cNvSpPr/>
      </dsp:nvSpPr>
      <dsp:spPr>
        <a:xfrm>
          <a:off x="0" y="729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Have food essentials brought to infected resident</a:t>
          </a:r>
        </a:p>
      </dsp:txBody>
      <dsp:txXfrm>
        <a:off x="0" y="729"/>
        <a:ext cx="6879517" cy="1194354"/>
      </dsp:txXfrm>
    </dsp:sp>
    <dsp:sp modelId="{18DE68A8-300B-465B-A28F-5FE985DCA8AC}">
      <dsp:nvSpPr>
        <dsp:cNvPr id="0" name=""/>
        <dsp:cNvSpPr/>
      </dsp:nvSpPr>
      <dsp:spPr>
        <a:xfrm>
          <a:off x="0" y="1195083"/>
          <a:ext cx="68795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AC878-9A9C-45FC-BC40-75C8E58D600D}">
      <dsp:nvSpPr>
        <dsp:cNvPr id="0" name=""/>
        <dsp:cNvSpPr/>
      </dsp:nvSpPr>
      <dsp:spPr>
        <a:xfrm>
          <a:off x="0" y="1195083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Provide for PPE for staff and infected resident, lesions should be covered</a:t>
          </a:r>
        </a:p>
      </dsp:txBody>
      <dsp:txXfrm>
        <a:off x="0" y="1195083"/>
        <a:ext cx="6879517" cy="1194354"/>
      </dsp:txXfrm>
    </dsp:sp>
    <dsp:sp modelId="{EFAA72BB-28D2-48C2-B22A-A1BBFDFABA4E}">
      <dsp:nvSpPr>
        <dsp:cNvPr id="0" name=""/>
        <dsp:cNvSpPr/>
      </dsp:nvSpPr>
      <dsp:spPr>
        <a:xfrm>
          <a:off x="0" y="2389437"/>
          <a:ext cx="687951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3EEFD-0ED0-4626-95AA-BF716FB1DF4E}">
      <dsp:nvSpPr>
        <dsp:cNvPr id="0" name=""/>
        <dsp:cNvSpPr/>
      </dsp:nvSpPr>
      <dsp:spPr>
        <a:xfrm>
          <a:off x="0" y="2389437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Provide phone for telehealth access</a:t>
          </a:r>
        </a:p>
      </dsp:txBody>
      <dsp:txXfrm>
        <a:off x="0" y="2389437"/>
        <a:ext cx="6879517" cy="1194354"/>
      </dsp:txXfrm>
    </dsp:sp>
    <dsp:sp modelId="{BF26B627-4DA3-4365-ADB6-B8CB1A1B7CF7}">
      <dsp:nvSpPr>
        <dsp:cNvPr id="0" name=""/>
        <dsp:cNvSpPr/>
      </dsp:nvSpPr>
      <dsp:spPr>
        <a:xfrm>
          <a:off x="0" y="3583792"/>
          <a:ext cx="687951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32DAA-609D-44CC-A91E-A6B6E63AC13E}">
      <dsp:nvSpPr>
        <dsp:cNvPr id="0" name=""/>
        <dsp:cNvSpPr/>
      </dsp:nvSpPr>
      <dsp:spPr>
        <a:xfrm>
          <a:off x="0" y="3583792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Consider behavioral health support for those with substance use disorders and suffering from mental illness</a:t>
          </a:r>
        </a:p>
      </dsp:txBody>
      <dsp:txXfrm>
        <a:off x="0" y="3583792"/>
        <a:ext cx="6879517" cy="1194354"/>
      </dsp:txXfrm>
    </dsp:sp>
    <dsp:sp modelId="{EF74261A-E5BF-4574-B8F2-C516B2570AF0}">
      <dsp:nvSpPr>
        <dsp:cNvPr id="0" name=""/>
        <dsp:cNvSpPr/>
      </dsp:nvSpPr>
      <dsp:spPr>
        <a:xfrm>
          <a:off x="0" y="4778146"/>
          <a:ext cx="687951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432C7-1DDD-47A8-AE67-CEAFB9CD768B}">
      <dsp:nvSpPr>
        <dsp:cNvPr id="0" name=""/>
        <dsp:cNvSpPr/>
      </dsp:nvSpPr>
      <dsp:spPr>
        <a:xfrm>
          <a:off x="0" y="4778146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If individual refuses to isolate on site contact public health authority</a:t>
          </a:r>
        </a:p>
      </dsp:txBody>
      <dsp:txXfrm>
        <a:off x="0" y="4778146"/>
        <a:ext cx="6879517" cy="11943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E2D8D-5770-45F7-8661-27CFD29B2E2E}">
      <dsp:nvSpPr>
        <dsp:cNvPr id="0" name=""/>
        <dsp:cNvSpPr/>
      </dsp:nvSpPr>
      <dsp:spPr>
        <a:xfrm>
          <a:off x="0" y="43924"/>
          <a:ext cx="5352201" cy="171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Health Care Center for the Homeless</a:t>
          </a:r>
        </a:p>
      </dsp:txBody>
      <dsp:txXfrm>
        <a:off x="83502" y="127426"/>
        <a:ext cx="5185197" cy="1543536"/>
      </dsp:txXfrm>
    </dsp:sp>
    <dsp:sp modelId="{E21794B1-3BDF-4549-857F-231B94B3D67D}">
      <dsp:nvSpPr>
        <dsp:cNvPr id="0" name=""/>
        <dsp:cNvSpPr/>
      </dsp:nvSpPr>
      <dsp:spPr>
        <a:xfrm>
          <a:off x="0" y="1878304"/>
          <a:ext cx="5352201" cy="1710540"/>
        </a:xfrm>
        <a:prstGeom prst="roundRect">
          <a:avLst/>
        </a:prstGeom>
        <a:solidFill>
          <a:schemeClr val="accent2">
            <a:hueOff val="3604206"/>
            <a:satOff val="5500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Harmony Healthcare Orlando</a:t>
          </a:r>
        </a:p>
      </dsp:txBody>
      <dsp:txXfrm>
        <a:off x="83502" y="1961806"/>
        <a:ext cx="5185197" cy="1543536"/>
      </dsp:txXfrm>
    </dsp:sp>
    <dsp:sp modelId="{A1957F80-06FD-4BFF-8DF0-CFC958EA1892}">
      <dsp:nvSpPr>
        <dsp:cNvPr id="0" name=""/>
        <dsp:cNvSpPr/>
      </dsp:nvSpPr>
      <dsp:spPr>
        <a:xfrm>
          <a:off x="0" y="3712684"/>
          <a:ext cx="5352201" cy="1710540"/>
        </a:xfrm>
        <a:prstGeom prst="roundRect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Florida Department of Health</a:t>
          </a:r>
        </a:p>
      </dsp:txBody>
      <dsp:txXfrm>
        <a:off x="83502" y="3796186"/>
        <a:ext cx="5185197" cy="15435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CEB39-F2CA-4E03-B238-D36763CB7595}">
      <dsp:nvSpPr>
        <dsp:cNvPr id="0" name=""/>
        <dsp:cNvSpPr/>
      </dsp:nvSpPr>
      <dsp:spPr>
        <a:xfrm>
          <a:off x="0" y="0"/>
          <a:ext cx="3881437" cy="388143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A0ACF-DAE7-40C4-AE1D-0C1229104B70}">
      <dsp:nvSpPr>
        <dsp:cNvPr id="0" name=""/>
        <dsp:cNvSpPr/>
      </dsp:nvSpPr>
      <dsp:spPr>
        <a:xfrm>
          <a:off x="1940718" y="0"/>
          <a:ext cx="6655593" cy="3881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Not all scoring comes from the answers to the questions in this application</a:t>
          </a:r>
        </a:p>
      </dsp:txBody>
      <dsp:txXfrm>
        <a:off x="1940718" y="0"/>
        <a:ext cx="6655593" cy="1843682"/>
      </dsp:txXfrm>
    </dsp:sp>
    <dsp:sp modelId="{B121FA40-B2A2-4E36-B762-173A3C6B7B9B}">
      <dsp:nvSpPr>
        <dsp:cNvPr id="0" name=""/>
        <dsp:cNvSpPr/>
      </dsp:nvSpPr>
      <dsp:spPr>
        <a:xfrm>
          <a:off x="1018877" y="1843682"/>
          <a:ext cx="1843682" cy="184368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DBBBA-2207-4089-9807-2E6389EB5B15}">
      <dsp:nvSpPr>
        <dsp:cNvPr id="0" name=""/>
        <dsp:cNvSpPr/>
      </dsp:nvSpPr>
      <dsp:spPr>
        <a:xfrm>
          <a:off x="1940718" y="1843682"/>
          <a:ext cx="6655593" cy="18436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Additional scores will come from administrative and HMIS data</a:t>
          </a:r>
        </a:p>
      </dsp:txBody>
      <dsp:txXfrm>
        <a:off x="1940718" y="1843682"/>
        <a:ext cx="6655593" cy="1843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6DA06FD-46AE-4C4A-ACA2-5E20EC122E3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DD66209-2711-4D1B-9F4A-5657374ACA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45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79560D8-0063-4718-BE1B-24BDA6938622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2BE3C2E-D391-4753-B8C8-549E09B6FD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2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A0774-AC05-430C-8534-9CEE315C8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62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47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Articles v Practice Case files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dirty="0"/>
              <a:t>7 Classes</a:t>
            </a:r>
            <a:r>
              <a:rPr lang="en-US" baseline="0" dirty="0"/>
              <a:t> that cover everything from the basics of SSI/SSDI and SOAR to W</a:t>
            </a:r>
            <a:r>
              <a:rPr lang="en-US" dirty="0">
                <a:sym typeface="Wingdings" panose="05000000000000000000" pitchFamily="2" charset="2"/>
              </a:rPr>
              <a:t>ork Incentives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dirty="0"/>
              <a:t>Unique Practice Case Component – trainees complete</a:t>
            </a:r>
            <a:r>
              <a:rPr lang="en-US" baseline="0" dirty="0"/>
              <a:t> an SSI/SSDI application packet for a fictional applicant</a:t>
            </a:r>
            <a:endParaRPr lang="en-US" dirty="0"/>
          </a:p>
          <a:p>
            <a:pPr defTabSz="966612">
              <a:defRPr/>
            </a:pPr>
            <a:endParaRPr lang="en-US" dirty="0"/>
          </a:p>
          <a:p>
            <a:endParaRPr lang="en-US" altLang="en-US" b="1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30171" indent="-319296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77187" indent="-255437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788061" indent="-255437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298937" indent="-255437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809811" indent="-25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320684" indent="-25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831559" indent="-25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342435" indent="-25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DE914-21C3-45AF-879E-93BB5FD63D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SAMHSA SOAR Technical Assistance Center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3/12/2019</a:t>
            </a:r>
          </a:p>
        </p:txBody>
      </p:sp>
    </p:spTree>
    <p:extLst>
      <p:ext uri="{BB962C8B-B14F-4D97-AF65-F5344CB8AC3E}">
        <p14:creationId xmlns:p14="http://schemas.microsoft.com/office/powerpoint/2010/main" val="236533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956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65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47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3C2E-D391-4753-B8C8-549E09B6FD6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41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138238"/>
            <a:ext cx="421322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2261" marR="0" indent="-35226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Emergency Management Perspective and our roles in support of the incident</a:t>
            </a:r>
          </a:p>
          <a:p>
            <a:pPr marL="352261" indent="-352261"/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20016404">
            <a:off x="1691533" y="2133768"/>
            <a:ext cx="36732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028877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Things that we observed and learned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84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B9623-A795-4457-996A-9A12EAC5BA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20016404">
            <a:off x="1691533" y="2133768"/>
            <a:ext cx="36732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DRAFT</a:t>
            </a: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Orlando</a:t>
            </a:r>
            <a:r>
              <a:rPr lang="en-US" baseline="0" dirty="0"/>
              <a:t> International Airport visitors – over 60 million annually</a:t>
            </a:r>
          </a:p>
          <a:p>
            <a:r>
              <a:rPr lang="en-US" baseline="0" dirty="0"/>
              <a:t>Disney </a:t>
            </a:r>
          </a:p>
          <a:p>
            <a:r>
              <a:rPr lang="en-US" baseline="0" dirty="0"/>
              <a:t>Universal Studios</a:t>
            </a:r>
          </a:p>
          <a:p>
            <a:r>
              <a:rPr lang="en-US" baseline="0" dirty="0"/>
              <a:t>SeaWorld</a:t>
            </a:r>
          </a:p>
          <a:p>
            <a:endParaRPr lang="en-US" baseline="0" dirty="0"/>
          </a:p>
          <a:p>
            <a:r>
              <a:rPr lang="en-US" baseline="0" dirty="0"/>
              <a:t>MLS Soccer</a:t>
            </a:r>
          </a:p>
          <a:p>
            <a:r>
              <a:rPr lang="en-US" baseline="0" dirty="0"/>
              <a:t>Magic Basketball</a:t>
            </a:r>
          </a:p>
          <a:p>
            <a:r>
              <a:rPr lang="en-US" baseline="0" dirty="0"/>
              <a:t>2</a:t>
            </a:r>
            <a:r>
              <a:rPr lang="en-US" baseline="30000" dirty="0"/>
              <a:t>nd</a:t>
            </a:r>
            <a:r>
              <a:rPr lang="en-US" baseline="0" dirty="0"/>
              <a:t> Largest University</a:t>
            </a:r>
          </a:p>
          <a:p>
            <a:r>
              <a:rPr lang="en-US" baseline="0" dirty="0"/>
              <a:t>Our economy depends on tourism</a:t>
            </a:r>
          </a:p>
          <a:p>
            <a:endParaRPr lang="en-US" baseline="0" dirty="0"/>
          </a:p>
          <a:p>
            <a:r>
              <a:rPr lang="en-US" baseline="0" dirty="0"/>
              <a:t>Strong commitment to public safety from Mayor and city leadership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34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9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C2E-D391-4753-B8C8-549E09B6FD6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90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91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3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80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253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04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68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16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31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1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5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84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7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41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62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19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72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684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238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178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126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LE/Fire train together</a:t>
            </a:r>
          </a:p>
          <a:p>
            <a:r>
              <a:rPr lang="en-US" dirty="0"/>
              <a:t>Regional</a:t>
            </a:r>
            <a:r>
              <a:rPr lang="en-US" baseline="0" dirty="0"/>
              <a:t> Exercises</a:t>
            </a:r>
          </a:p>
          <a:p>
            <a:r>
              <a:rPr lang="en-US" baseline="0" dirty="0"/>
              <a:t>Annual EOC TTX Training at Executive Level and our ESFs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E526-329D-4F35-80C8-2D3E22955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8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13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B9623-A795-4457-996A-9A12EAC5BA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20016404">
            <a:off x="1691533" y="2133768"/>
            <a:ext cx="36732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600696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3C2E-D391-4753-B8C8-549E09B6FD6C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5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96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6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SAMHSA SOAR TA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BE15-58A9-40F7-B37B-9BBD8EB8CA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8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34BD7-5DD2-432A-8F84-0E05342D6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879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sure to mention that case managers might have an agency lead that uses OAT and helps supervise multiple case managers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these players are ambassadors</a:t>
            </a:r>
            <a:r>
              <a:rPr lang="en-US" baseline="0" dirty="0"/>
              <a:t> for SOAR Initiative – united in ending homelessness for individuals with disabling conditions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A04E-3C7C-4FBD-B92F-C69FC2C5EB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0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3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9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8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43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3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4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2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99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45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49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861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0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49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30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7455" y="3085765"/>
            <a:ext cx="10986811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23" y="990600"/>
            <a:ext cx="10653003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923" y="2495445"/>
            <a:ext cx="10653003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6F50DE4-B470-AD41-94E6-741C84C9224B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359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923" y="2228004"/>
            <a:ext cx="10653003" cy="36307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549B-82C1-BA4E-9FF5-A6BF0F4E0EED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2485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03529" y="5141974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5" y="3036573"/>
            <a:ext cx="1065300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5" y="4541417"/>
            <a:ext cx="1065300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5EE9C6-FF8E-E243-A996-80766061B250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830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924" y="2228003"/>
            <a:ext cx="5199369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9" y="2228004"/>
            <a:ext cx="5210216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B606-1E44-064E-80BB-584DF29EAFF3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134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959" y="2228003"/>
            <a:ext cx="4791333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924" y="2926052"/>
            <a:ext cx="5199369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5745" y="2228003"/>
            <a:ext cx="480218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210216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40E2-B6E5-ED4A-B519-F9B900502142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9721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132C-532F-8843-B569-49B0E13B6551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1003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752B-C0FC-CC44-B519-3FDF993119B1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8326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47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603529" y="5141973"/>
            <a:ext cx="10984943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7" y="5262296"/>
            <a:ext cx="4715500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99" y="601200"/>
            <a:ext cx="109872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687103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E4F462-C50B-BE43-9539-EE2725EAB7E1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401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3" y="4693389"/>
            <a:ext cx="10653003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7458" y="599725"/>
            <a:ext cx="10984941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923" y="5260127"/>
            <a:ext cx="1065300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1D1C-501F-5C49-9C00-B03846A89689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8498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B4781-5F24-5341-93EE-D7B7C736B539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621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7431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263563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26A7775-C30B-A444-95A9-F988D297A71C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1819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58151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9853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8072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7966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06373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3843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98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53513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23887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581285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20897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5" y="381000"/>
            <a:ext cx="12192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87095" y="1600200"/>
            <a:ext cx="8839200" cy="243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4826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3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609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7368" y="606111"/>
            <a:ext cx="8776545" cy="441211"/>
          </a:xfrm>
        </p:spPr>
        <p:txBody>
          <a:bodyPr lIns="0" tIns="0" rIns="0" bIns="0"/>
          <a:lstStyle>
            <a:lvl1pPr>
              <a:defRPr sz="2867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27367" y="1774111"/>
            <a:ext cx="8637693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628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7368" y="606111"/>
            <a:ext cx="8776545" cy="441211"/>
          </a:xfrm>
        </p:spPr>
        <p:txBody>
          <a:bodyPr lIns="0" tIns="0" rIns="0" bIns="0"/>
          <a:lstStyle>
            <a:lvl1pPr>
              <a:defRPr sz="2867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7997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B212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g object 17"/>
          <p:cNvSpPr/>
          <p:nvPr/>
        </p:nvSpPr>
        <p:spPr>
          <a:xfrm>
            <a:off x="10000400" y="672"/>
            <a:ext cx="2192019" cy="2192019"/>
          </a:xfrm>
          <a:custGeom>
            <a:avLst/>
            <a:gdLst/>
            <a:ahLst/>
            <a:cxnLst/>
            <a:rect l="l" t="t" r="r" b="b"/>
            <a:pathLst>
              <a:path w="1644015" h="1644014">
                <a:moveTo>
                  <a:pt x="1643699" y="1643700"/>
                </a:moveTo>
                <a:lnTo>
                  <a:pt x="0" y="0"/>
                </a:lnTo>
                <a:lnTo>
                  <a:pt x="1643699" y="0"/>
                </a:lnTo>
                <a:lnTo>
                  <a:pt x="1643699" y="1643700"/>
                </a:lnTo>
                <a:close/>
              </a:path>
            </a:pathLst>
          </a:custGeom>
          <a:solidFill>
            <a:srgbClr val="FFFFFF">
              <a:alpha val="302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g object 18"/>
          <p:cNvSpPr/>
          <p:nvPr/>
        </p:nvSpPr>
        <p:spPr>
          <a:xfrm>
            <a:off x="1" y="863"/>
            <a:ext cx="6872393" cy="6846147"/>
          </a:xfrm>
          <a:custGeom>
            <a:avLst/>
            <a:gdLst/>
            <a:ahLst/>
            <a:cxnLst/>
            <a:rect l="l" t="t" r="r" b="b"/>
            <a:pathLst>
              <a:path w="5154295" h="5134610">
                <a:moveTo>
                  <a:pt x="5153698" y="5134254"/>
                </a:moveTo>
                <a:lnTo>
                  <a:pt x="0" y="0"/>
                </a:lnTo>
                <a:lnTo>
                  <a:pt x="0" y="1141628"/>
                </a:lnTo>
                <a:lnTo>
                  <a:pt x="0" y="2567127"/>
                </a:lnTo>
                <a:lnTo>
                  <a:pt x="0" y="2783332"/>
                </a:lnTo>
                <a:lnTo>
                  <a:pt x="2349131" y="5123840"/>
                </a:lnTo>
                <a:lnTo>
                  <a:pt x="2566378" y="5123840"/>
                </a:lnTo>
                <a:lnTo>
                  <a:pt x="2576842" y="5134254"/>
                </a:lnTo>
                <a:lnTo>
                  <a:pt x="5153698" y="5134254"/>
                </a:lnTo>
                <a:close/>
              </a:path>
            </a:pathLst>
          </a:custGeom>
          <a:solidFill>
            <a:srgbClr val="FFFFFF">
              <a:alpha val="302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bg object 19"/>
          <p:cNvSpPr/>
          <p:nvPr/>
        </p:nvSpPr>
        <p:spPr>
          <a:xfrm>
            <a:off x="1996" y="654"/>
            <a:ext cx="3067473" cy="3055620"/>
          </a:xfrm>
          <a:custGeom>
            <a:avLst/>
            <a:gdLst/>
            <a:ahLst/>
            <a:cxnLst/>
            <a:rect l="l" t="t" r="r" b="b"/>
            <a:pathLst>
              <a:path w="2300605" h="2291715">
                <a:moveTo>
                  <a:pt x="2300099" y="2291520"/>
                </a:moveTo>
                <a:lnTo>
                  <a:pt x="1150049" y="2291520"/>
                </a:lnTo>
                <a:lnTo>
                  <a:pt x="0" y="1145760"/>
                </a:lnTo>
                <a:lnTo>
                  <a:pt x="0" y="0"/>
                </a:lnTo>
                <a:lnTo>
                  <a:pt x="2300099" y="2291520"/>
                </a:lnTo>
                <a:close/>
              </a:path>
            </a:pathLst>
          </a:custGeom>
          <a:solidFill>
            <a:srgbClr val="0145A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bg object 20"/>
          <p:cNvSpPr/>
          <p:nvPr/>
        </p:nvSpPr>
        <p:spPr>
          <a:xfrm>
            <a:off x="870429" y="784435"/>
            <a:ext cx="3067473" cy="3055620"/>
          </a:xfrm>
          <a:custGeom>
            <a:avLst/>
            <a:gdLst/>
            <a:ahLst/>
            <a:cxnLst/>
            <a:rect l="l" t="t" r="r" b="b"/>
            <a:pathLst>
              <a:path w="2300605" h="2291715">
                <a:moveTo>
                  <a:pt x="2300099" y="2291520"/>
                </a:moveTo>
                <a:lnTo>
                  <a:pt x="0" y="0"/>
                </a:lnTo>
                <a:lnTo>
                  <a:pt x="1150049" y="0"/>
                </a:lnTo>
                <a:lnTo>
                  <a:pt x="2300099" y="1145760"/>
                </a:lnTo>
                <a:lnTo>
                  <a:pt x="2300099" y="2291520"/>
                </a:lnTo>
                <a:close/>
              </a:path>
            </a:pathLst>
          </a:custGeom>
          <a:solidFill>
            <a:srgbClr val="82C7A5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7368" y="606111"/>
            <a:ext cx="8776545" cy="441211"/>
          </a:xfrm>
        </p:spPr>
        <p:txBody>
          <a:bodyPr lIns="0" tIns="0" rIns="0" bIns="0"/>
          <a:lstStyle>
            <a:lvl1pPr>
              <a:defRPr sz="2867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67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93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34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653963"/>
            <a:ext cx="12192000" cy="1071727"/>
          </a:xfrm>
          <a:prstGeom prst="rect">
            <a:avLst/>
          </a:prstGeom>
          <a:solidFill>
            <a:srgbClr val="A4A7AA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14792" y="2"/>
            <a:ext cx="11777208" cy="5500679"/>
          </a:xfrm>
          <a:prstGeom prst="rect">
            <a:avLst/>
          </a:prstGeom>
          <a:solidFill>
            <a:srgbClr val="1E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414792" cy="5500679"/>
          </a:xfrm>
          <a:prstGeom prst="rect">
            <a:avLst/>
          </a:prstGeom>
          <a:solidFill>
            <a:srgbClr val="CF35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434894" y="2607565"/>
            <a:ext cx="9757105" cy="2600047"/>
          </a:xfrm>
          <a:prstGeom prst="rect">
            <a:avLst/>
          </a:prstGeom>
          <a:solidFill>
            <a:srgbClr val="1C69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710939" y="227361"/>
            <a:ext cx="10235443" cy="55228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5AC9F-E362-4AF5-88B1-9D5E086D01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142" y="5769643"/>
            <a:ext cx="3788833" cy="8255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Location of Presentation Date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C75B8A7-8EEA-4F38-A82A-DBDE34A73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4895" y="2607563"/>
            <a:ext cx="9511485" cy="2600047"/>
          </a:xfrm>
        </p:spPr>
        <p:txBody>
          <a:bodyPr anchor="ctr">
            <a:normAutofit/>
          </a:bodyPr>
          <a:lstStyle>
            <a:lvl1pPr marL="0" indent="0" algn="r">
              <a:buNone/>
              <a:defRPr sz="2933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940800" y="5726379"/>
            <a:ext cx="3005579" cy="927223"/>
            <a:chOff x="5991773" y="5731961"/>
            <a:chExt cx="2968012" cy="915633"/>
          </a:xfrm>
        </p:grpSpPr>
        <p:pic>
          <p:nvPicPr>
            <p:cNvPr id="16" name="Picture 15" descr="12652_SAMHSA_LogoRedesign_FINAL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5891367"/>
              <a:ext cx="1873185" cy="666470"/>
            </a:xfrm>
            <a:prstGeom prst="rect">
              <a:avLst/>
            </a:prstGeom>
          </p:spPr>
        </p:pic>
        <p:pic>
          <p:nvPicPr>
            <p:cNvPr id="18" name="Picture 17" descr="HHS-Logo-camera-ready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773" y="5731961"/>
              <a:ext cx="963363" cy="91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23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2687"/>
            <a:ext cx="10972800" cy="4863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0ED1A56-7323-4FB6-8ACF-1DE99B8B8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BAA7C934-AF63-4AE4-9879-7DC885F5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0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25D06C-5CC4-414F-B64F-A967EB8BC5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31B094D-1F11-4308-9A4E-9FF5E5E0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424658"/>
            <a:ext cx="10363200" cy="9729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3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2687"/>
            <a:ext cx="5384800" cy="4863479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2687"/>
            <a:ext cx="5384800" cy="4863479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D6310A-7476-4D83-A7F8-71D8505B5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A87C2D1-50D6-4300-B47B-7C1BC33B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39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6268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70843"/>
            <a:ext cx="5386917" cy="415532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26268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1970843"/>
            <a:ext cx="5389033" cy="415532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952FD-FA34-4FAC-AD3E-52F5D8CA5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CB6E4B7-FABE-4EA9-97E1-AC8EC525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92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5A6BCC9-8AF3-4028-BDF8-D4FFB58A4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767950"/>
            <a:ext cx="12191999" cy="535821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D372029-2B7F-4130-AA67-E3A2F3122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7004BCD-CA72-4E23-A58E-023F89FC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373ACC5-6994-4CCF-B016-26E3D6DF3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0FC439E-EC0C-416F-AFD3-E2FED651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08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31839"/>
            <a:ext cx="6815667" cy="539432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7435A-0FF2-45C8-BAA9-9C75CFB14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4C20E-0421-4C19-AFD4-9AFD0F521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3" y="731836"/>
            <a:ext cx="4011084" cy="703264"/>
          </a:xfrm>
        </p:spPr>
        <p:txBody>
          <a:bodyPr anchor="ctr">
            <a:normAutofit/>
          </a:bodyPr>
          <a:lstStyle>
            <a:lvl1pPr marL="0" indent="0">
              <a:buNone/>
              <a:defRPr sz="2667" b="1"/>
            </a:lvl1pPr>
          </a:lstStyle>
          <a:p>
            <a:pPr lvl="0"/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6C90FEF-E2AF-482E-AD92-627AFBAA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1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7949"/>
            <a:ext cx="7315200" cy="395962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DCA2A82-5757-4589-A8F1-756A5B05A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BB1EF4-1C2D-4723-B7CA-A37E34C6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891C077-91FC-4346-AA9E-C95AFD8AE9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9717" y="4727575"/>
            <a:ext cx="7315200" cy="639764"/>
          </a:xfrm>
        </p:spPr>
        <p:txBody>
          <a:bodyPr anchor="ctr">
            <a:normAutofit/>
          </a:bodyPr>
          <a:lstStyle>
            <a:lvl1pPr marL="0" indent="0">
              <a:buNone/>
              <a:defRPr sz="2667" b="1"/>
            </a:lvl1pPr>
          </a:lstStyle>
          <a:p>
            <a:pPr lvl="0"/>
            <a:endParaRPr lang="en-US" dirty="0"/>
          </a:p>
        </p:txBody>
      </p:sp>
      <p:pic>
        <p:nvPicPr>
          <p:cNvPr id="8" name="Picture 7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79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62687"/>
            <a:ext cx="10972800" cy="486347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7371E86-DC47-4E56-B42C-F7C6629C7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CF833B0-75C1-4D45-98F9-211F79DE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3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4C95A494-F140-4FCC-B3E7-9D84457415E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609600" y="1262687"/>
            <a:ext cx="8026400" cy="486347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1CABD9-2B2A-4BA2-9DB4-296F1FBE0A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97D3B14-2836-4373-815E-B723FCD8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30EC90A-617D-436B-9C30-8145B7FF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7779065" y="2322829"/>
            <a:ext cx="4863479" cy="2743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pic>
        <p:nvPicPr>
          <p:cNvPr id="7" name="Picture 6" descr="12652_SAMHSA_LogoRedesign_FIN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273457"/>
            <a:ext cx="142875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78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9CA1720-02F3-46D5-91D9-004D8178A80E}"/>
              </a:ext>
            </a:extLst>
          </p:cNvPr>
          <p:cNvSpPr txBox="1"/>
          <p:nvPr userDrawn="1"/>
        </p:nvSpPr>
        <p:spPr>
          <a:xfrm>
            <a:off x="609600" y="1334891"/>
            <a:ext cx="10972800" cy="470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67" dirty="0"/>
              <a:t>SAMHSA’s mission is to reduce the impact of substance abuse and mental illness on America’s communities.</a:t>
            </a:r>
          </a:p>
          <a:p>
            <a:r>
              <a:rPr lang="en-US" sz="2400" dirty="0"/>
              <a:t>                  </a:t>
            </a:r>
          </a:p>
          <a:p>
            <a:pPr algn="ctr"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1867" dirty="0"/>
          </a:p>
          <a:p>
            <a:pPr>
              <a:spcBef>
                <a:spcPts val="0"/>
              </a:spcBef>
            </a:pPr>
            <a:endParaRPr lang="en-US" sz="1867" dirty="0"/>
          </a:p>
          <a:p>
            <a:pPr algn="ctr">
              <a:spcBef>
                <a:spcPts val="3200"/>
              </a:spcBef>
            </a:pPr>
            <a:r>
              <a:rPr lang="en-US" sz="5333" dirty="0"/>
              <a:t>www.samhsa.gov</a:t>
            </a:r>
          </a:p>
          <a:p>
            <a:pPr algn="ctr">
              <a:spcBef>
                <a:spcPts val="4000"/>
              </a:spcBef>
            </a:pPr>
            <a:r>
              <a:rPr lang="en-US" sz="3200" dirty="0"/>
              <a:t>1-877-SAMHSA-7 (1-877-726-4727) ● 1-800-487-4889 (TDD)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8F7EC-8EE8-4B66-800B-C5AA9FC41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A27E57-9852-43E2-9EA6-11925D42D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9091E6D-2812-48AA-839F-22FB3CC77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571890"/>
            <a:ext cx="10972800" cy="1601868"/>
          </a:xfrm>
        </p:spPr>
        <p:txBody>
          <a:bodyPr/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34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15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7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38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20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19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94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124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1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7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189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31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0664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7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0482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73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660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651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781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3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250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5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66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529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200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40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318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57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6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8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8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4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923" y="687475"/>
            <a:ext cx="10653003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3" y="2228003"/>
            <a:ext cx="10653003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2436" y="59561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5C73B95-0A12-0C48-9173-24A54A72A404}" type="datetime1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4924" y="5951811"/>
            <a:ext cx="6494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0635" y="5956137"/>
            <a:ext cx="1027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7456" y="441325"/>
            <a:ext cx="3626545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68001" y="441325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88801" y="441325"/>
            <a:ext cx="36144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11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ransition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B212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g object 17"/>
          <p:cNvSpPr/>
          <p:nvPr/>
        </p:nvSpPr>
        <p:spPr>
          <a:xfrm>
            <a:off x="0" y="508002"/>
            <a:ext cx="1078653" cy="1078653"/>
          </a:xfrm>
          <a:custGeom>
            <a:avLst/>
            <a:gdLst/>
            <a:ahLst/>
            <a:cxnLst/>
            <a:rect l="l" t="t" r="r" b="b"/>
            <a:pathLst>
              <a:path w="808990" h="808990">
                <a:moveTo>
                  <a:pt x="808799" y="808799"/>
                </a:moveTo>
                <a:lnTo>
                  <a:pt x="404399" y="808799"/>
                </a:lnTo>
                <a:lnTo>
                  <a:pt x="0" y="404399"/>
                </a:lnTo>
                <a:lnTo>
                  <a:pt x="0" y="0"/>
                </a:lnTo>
                <a:lnTo>
                  <a:pt x="808799" y="808799"/>
                </a:lnTo>
                <a:close/>
              </a:path>
            </a:pathLst>
          </a:custGeom>
          <a:solidFill>
            <a:srgbClr val="0145A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g object 18"/>
          <p:cNvSpPr/>
          <p:nvPr/>
        </p:nvSpPr>
        <p:spPr>
          <a:xfrm>
            <a:off x="305399" y="784651"/>
            <a:ext cx="1078653" cy="1078653"/>
          </a:xfrm>
          <a:custGeom>
            <a:avLst/>
            <a:gdLst/>
            <a:ahLst/>
            <a:cxnLst/>
            <a:rect l="l" t="t" r="r" b="b"/>
            <a:pathLst>
              <a:path w="808990" h="808990">
                <a:moveTo>
                  <a:pt x="808799" y="808799"/>
                </a:moveTo>
                <a:lnTo>
                  <a:pt x="0" y="0"/>
                </a:lnTo>
                <a:lnTo>
                  <a:pt x="404399" y="0"/>
                </a:lnTo>
                <a:lnTo>
                  <a:pt x="808799" y="404399"/>
                </a:lnTo>
                <a:lnTo>
                  <a:pt x="808799" y="808799"/>
                </a:lnTo>
                <a:close/>
              </a:path>
            </a:pathLst>
          </a:custGeom>
          <a:solidFill>
            <a:srgbClr val="82C7A5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7368" y="606111"/>
            <a:ext cx="8776545" cy="33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27367" y="1774111"/>
            <a:ext cx="86376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B5F6C3-8B6C-4289-BEA1-1A38722F26C3}"/>
              </a:ext>
            </a:extLst>
          </p:cNvPr>
          <p:cNvSpPr/>
          <p:nvPr userDrawn="1"/>
        </p:nvSpPr>
        <p:spPr>
          <a:xfrm>
            <a:off x="0" y="2"/>
            <a:ext cx="12192000" cy="767948"/>
          </a:xfrm>
          <a:prstGeom prst="rect">
            <a:avLst/>
          </a:prstGeom>
          <a:solidFill>
            <a:srgbClr val="1E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62687"/>
            <a:ext cx="10972800" cy="486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84602F99-6103-4EBF-AE89-8A61156EE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D4089-40B5-457D-927F-16367A53BB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E3425392-73D7-48C7-BDE5-6DF4A56A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41" y="65806"/>
            <a:ext cx="11159059" cy="63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567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267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4232-4B75-4481-B37D-696AA55F34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4DA3D7-5355-4218-9AD7-0856809F3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8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oartrack.samhsa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cantin@cfchs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hsncfl.org/fund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application@hsncfl.org" TargetMode="External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ailysheeple.com/wp-content/uploads/2013/04/Families-Set-Large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sqf_i7f_OAhVDOyYKHRVxAT8QjRwIBw&amp;url=http://asiatrend.org/community/reviving-orlando/&amp;bvm=bv.131783435,d.eWE&amp;psig=AFQjCNEcybutb1VRazG5jJQ5dJPy3ON4Bg&amp;ust=147342697186076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7023" y="1783959"/>
            <a:ext cx="4854855" cy="29669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Bell MT" panose="02020503060305020303" pitchFamily="18" charset="0"/>
              </a:rPr>
              <a:t>Monthly Members Meeting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7022" y="4750893"/>
            <a:ext cx="485485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Bell MT" panose="02020503060305020303" pitchFamily="18" charset="0"/>
              </a:rPr>
              <a:t>August 23rd, 2022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3030CC-C4D2-4493-9A78-64ACA3E8B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7016" r="64987" b="19253"/>
          <a:stretch/>
        </p:blipFill>
        <p:spPr>
          <a:xfrm>
            <a:off x="364241" y="343285"/>
            <a:ext cx="4105275" cy="47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4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6D220-B35E-B932-78CA-8C2A4232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F624-DCB9-00DB-7F43-3239A3953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Indicated for those with known exposure </a:t>
            </a:r>
          </a:p>
          <a:p>
            <a:r>
              <a:rPr lang="en-US" dirty="0"/>
              <a:t>Persons engaged in sex work/multiple sexual partners</a:t>
            </a:r>
          </a:p>
          <a:p>
            <a:r>
              <a:rPr lang="en-US" dirty="0"/>
              <a:t>Those with jobs exposing them to monkeypox</a:t>
            </a:r>
          </a:p>
        </p:txBody>
      </p:sp>
    </p:spTree>
    <p:extLst>
      <p:ext uri="{BB962C8B-B14F-4D97-AF65-F5344CB8AC3E}">
        <p14:creationId xmlns:p14="http://schemas.microsoft.com/office/powerpoint/2010/main" val="203366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6238-E4A3-5496-19EB-112B3CAB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0"/>
            <a:ext cx="3428812" cy="5436630"/>
          </a:xfrm>
        </p:spPr>
        <p:txBody>
          <a:bodyPr anchor="ctr">
            <a:normAutofit/>
          </a:bodyPr>
          <a:lstStyle/>
          <a:p>
            <a:r>
              <a:rPr lang="en-US" sz="3700"/>
              <a:t>Considerations for shelters and encampments</a:t>
            </a:r>
          </a:p>
        </p:txBody>
      </p:sp>
      <p:graphicFrame>
        <p:nvGraphicFramePr>
          <p:cNvPr id="57" name="Content Placeholder 2">
            <a:extLst>
              <a:ext uri="{FF2B5EF4-FFF2-40B4-BE49-F238E27FC236}">
                <a16:creationId xmlns:a16="http://schemas.microsoft.com/office/drawing/2014/main" id="{339553BB-41BE-7EA8-CF31-99A5C643E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3282" y="170170"/>
          <a:ext cx="6879517" cy="597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0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4031-1267-2B3D-946C-8375A377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0"/>
            <a:ext cx="3428812" cy="5436630"/>
          </a:xfrm>
        </p:spPr>
        <p:txBody>
          <a:bodyPr anchor="ctr">
            <a:normAutofit/>
          </a:bodyPr>
          <a:lstStyle/>
          <a:p>
            <a:r>
              <a:rPr lang="en-US" dirty="0"/>
              <a:t>Isolation Support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B1924F-304A-35BB-821C-8B30FA39E6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3282" y="170170"/>
          <a:ext cx="6879517" cy="597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73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DD8F-8D0E-51EC-2514-FA9A785D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5950"/>
            <a:ext cx="5412263" cy="5436630"/>
          </a:xfrm>
        </p:spPr>
        <p:txBody>
          <a:bodyPr anchor="ctr">
            <a:normAutofit/>
          </a:bodyPr>
          <a:lstStyle/>
          <a:p>
            <a:r>
              <a:rPr lang="en-US" dirty="0"/>
              <a:t>Resources: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1C6B3C-57D9-38B7-48B1-28A2C7CAEA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30597" y="695421"/>
          <a:ext cx="5352202" cy="546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389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74921" y="2643121"/>
            <a:ext cx="10653003" cy="1504844"/>
          </a:xfrm>
        </p:spPr>
        <p:txBody>
          <a:bodyPr/>
          <a:lstStyle/>
          <a:p>
            <a:pPr algn="l"/>
            <a:r>
              <a:rPr lang="en-US" dirty="0">
                <a:latin typeface="Bell MT" panose="02020503060305020303" pitchFamily="18" charset="0"/>
              </a:rPr>
              <a:t>SOAR Refresher Training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74921" y="4305347"/>
            <a:ext cx="10653003" cy="59032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Colleen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Cantin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Central Florida Cares Health System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62" y="680790"/>
            <a:ext cx="3518062" cy="18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9EE626-EEC0-43FB-B603-AA0AC5C12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084" y="745067"/>
            <a:ext cx="11205299" cy="1514367"/>
          </a:xfrm>
        </p:spPr>
        <p:txBody>
          <a:bodyPr>
            <a:noAutofit/>
          </a:bodyPr>
          <a:lstStyle/>
          <a:p>
            <a:br>
              <a:rPr lang="en-US" sz="4267" dirty="0">
                <a:solidFill>
                  <a:prstClr val="white"/>
                </a:solidFill>
              </a:rPr>
            </a:br>
            <a:br>
              <a:rPr lang="en-US" sz="4267" dirty="0">
                <a:solidFill>
                  <a:prstClr val="white"/>
                </a:solidFill>
              </a:rPr>
            </a:br>
            <a:r>
              <a:rPr lang="en-US" sz="4000" dirty="0">
                <a:solidFill>
                  <a:prstClr val="white"/>
                </a:solidFill>
              </a:rPr>
              <a:t>SOAR (SSI/SSDI Outreach, Access, and Recovery) </a:t>
            </a:r>
            <a:br>
              <a:rPr lang="en-US" sz="4000" dirty="0">
                <a:solidFill>
                  <a:prstClr val="white"/>
                </a:solidFill>
              </a:rPr>
            </a:br>
            <a:r>
              <a:rPr lang="en-US" sz="4000" dirty="0">
                <a:solidFill>
                  <a:prstClr val="white"/>
                </a:solidFill>
              </a:rPr>
              <a:t>for Adults</a:t>
            </a:r>
            <a:br>
              <a:rPr lang="en-US" sz="4267" dirty="0">
                <a:solidFill>
                  <a:prstClr val="white"/>
                </a:solidFill>
              </a:rPr>
            </a:br>
            <a:endParaRPr lang="en-US" sz="4267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EC365AA-61DB-46DD-9742-F7B4A5D305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Substance Abuse and Mental Health Services Administration</a:t>
            </a:r>
          </a:p>
          <a:p>
            <a:r>
              <a:rPr lang="en-US" dirty="0"/>
              <a:t>(SAMHSA) SOAR Technical Assistance Center</a:t>
            </a:r>
          </a:p>
          <a:p>
            <a:r>
              <a:rPr lang="en-US" dirty="0"/>
              <a:t>Policy Research Associates, Inc.</a:t>
            </a:r>
          </a:p>
        </p:txBody>
      </p:sp>
    </p:spTree>
    <p:extLst>
      <p:ext uri="{BB962C8B-B14F-4D97-AF65-F5344CB8AC3E}">
        <p14:creationId xmlns:p14="http://schemas.microsoft.com/office/powerpoint/2010/main" val="17329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0B0E4-C8D7-4BFF-97F6-00385520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341" y="1586207"/>
            <a:ext cx="10399060" cy="4637741"/>
          </a:xfrm>
        </p:spPr>
        <p:txBody>
          <a:bodyPr>
            <a:noAutofit/>
          </a:bodyPr>
          <a:lstStyle/>
          <a:p>
            <a:r>
              <a:rPr lang="en-US" sz="3067" dirty="0"/>
              <a:t>A model for assisting eligible individuals to apply for Social Security Administration (SSA) disability benefits</a:t>
            </a:r>
          </a:p>
          <a:p>
            <a:r>
              <a:rPr lang="en-US" sz="3067" dirty="0"/>
              <a:t>For individuals who are experiencing or at risk of homelessness and have a serious mental illness, co-occurring substance use disorder, or other physical disabilities</a:t>
            </a:r>
          </a:p>
          <a:p>
            <a:r>
              <a:rPr lang="en-US" sz="3067" dirty="0"/>
              <a:t>Sponsored by SAMHSA in collaboration with the Social Security Administration (SSA) since 2005</a:t>
            </a:r>
          </a:p>
          <a:p>
            <a:r>
              <a:rPr lang="en-US" sz="3067" dirty="0"/>
              <a:t>All 50 states and Washington, DC currently participate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FA7D1-63FC-4DE9-833F-3B0B43581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483DC0-EE30-4E3C-A888-3308C31E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is SOAR?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4" y="927586"/>
            <a:ext cx="3364633" cy="9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02616F-54B6-42EA-B0AB-0F52E1085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More Than Income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840E37-2647-4AB1-B40D-56C6FA10D9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Access to health care and housing</a:t>
            </a:r>
          </a:p>
          <a:p>
            <a:r>
              <a:rPr lang="en-US" dirty="0"/>
              <a:t>Increased education and employment opportunities</a:t>
            </a:r>
          </a:p>
          <a:p>
            <a:r>
              <a:rPr lang="en-US" dirty="0"/>
              <a:t>Decrease in incarcerations and hospitalizations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221FA2-3CA9-4342-89F2-A67E5255E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SSI/SSDI: One Brick in Foundation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85981" y="1902448"/>
            <a:ext cx="4803811" cy="41337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5A4C8-0577-47A7-8CD1-2FBE64B2C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05C8E7-396B-4430-8DF7-F585CD2C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377"/>
            <a:r>
              <a:rPr lang="en-US" dirty="0"/>
              <a:t>A Foundation for Recovery and Resiliency</a:t>
            </a:r>
          </a:p>
        </p:txBody>
      </p:sp>
    </p:spTree>
    <p:extLst>
      <p:ext uri="{BB962C8B-B14F-4D97-AF65-F5344CB8AC3E}">
        <p14:creationId xmlns:p14="http://schemas.microsoft.com/office/powerpoint/2010/main" val="260828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32956C-D084-425A-AA26-26AADA871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035" y="932200"/>
            <a:ext cx="7703671" cy="569365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1043D6-2647-40D0-8E6F-6F1A8104C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1BCB75-3588-4DC5-9A9C-9785B314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SOAR Eligibility: Decision Tree</a:t>
            </a:r>
          </a:p>
        </p:txBody>
      </p:sp>
    </p:spTree>
    <p:extLst>
      <p:ext uri="{BB962C8B-B14F-4D97-AF65-F5344CB8AC3E}">
        <p14:creationId xmlns:p14="http://schemas.microsoft.com/office/powerpoint/2010/main" val="2172304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8" y="899808"/>
            <a:ext cx="3820965" cy="573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What Makes SOAR Unique?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223379" y="1134160"/>
            <a:ext cx="3097203" cy="1297160"/>
          </a:xfrm>
          <a:prstGeom prst="wedgeRoundRectCallout">
            <a:avLst>
              <a:gd name="adj1" fmla="val 29064"/>
              <a:gd name="adj2" fmla="val 710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667" dirty="0">
                <a:solidFill>
                  <a:srgbClr val="2683C6">
                    <a:lumMod val="75000"/>
                  </a:srgbClr>
                </a:solidFill>
                <a:latin typeface="Calibri"/>
              </a:rPr>
              <a:t>SOAR-trained case workers are the heroes!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781" y="2193577"/>
            <a:ext cx="1640715" cy="3932057"/>
          </a:xfrm>
          <a:prstGeom prst="rect">
            <a:avLst/>
          </a:prstGeom>
        </p:spPr>
      </p:pic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C8D6310A-7476-4D83-A7F8-71D8505B5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356351"/>
            <a:ext cx="2743200" cy="365125"/>
          </a:xfrm>
        </p:spPr>
        <p:txBody>
          <a:bodyPr/>
          <a:lstStyle/>
          <a:p>
            <a:pPr defTabSz="609585"/>
            <a:fld id="{2DC510AA-705B-420D-BF52-3D34AE6B9BA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335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8A4E6-9B30-D84D-AC70-F8F9AC49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7256-43F6-524E-8595-B3D941195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9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2021 Financial Outcomes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070C5-CBCF-42BD-B390-79FAA006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91" y="917566"/>
            <a:ext cx="6634419" cy="567362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0A5150E3-918A-DE3C-2846-3B01672921F6}"/>
              </a:ext>
            </a:extLst>
          </p:cNvPr>
          <p:cNvSpPr/>
          <p:nvPr/>
        </p:nvSpPr>
        <p:spPr>
          <a:xfrm>
            <a:off x="6383762" y="2118800"/>
            <a:ext cx="2362673" cy="186287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572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SOAR Leadership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2" y="1189489"/>
            <a:ext cx="11493861" cy="4073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683" y="5736520"/>
            <a:ext cx="6448917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1467" dirty="0">
                <a:solidFill>
                  <a:prstClr val="black"/>
                </a:solidFill>
                <a:latin typeface="Calibri"/>
              </a:rPr>
              <a:t>*OAT: Online Application Tracking Program</a:t>
            </a:r>
          </a:p>
          <a:p>
            <a:pPr defTabSz="609585"/>
            <a:r>
              <a:rPr lang="en-US" sz="1467" dirty="0">
                <a:solidFill>
                  <a:prstClr val="black"/>
                </a:solidFill>
                <a:latin typeface="Calibri"/>
              </a:rPr>
              <a:t>*DDS: Disability Determination Services</a:t>
            </a:r>
          </a:p>
          <a:p>
            <a:pPr defTabSz="609585"/>
            <a:r>
              <a:rPr lang="en-US" sz="1467" dirty="0">
                <a:solidFill>
                  <a:prstClr val="black"/>
                </a:solidFill>
                <a:latin typeface="Calibri"/>
              </a:rPr>
              <a:t>*TA: 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220496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0" y="938057"/>
            <a:ext cx="11338560" cy="19218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467" dirty="0"/>
              <a:t>Standardized training provided across all geographic areas</a:t>
            </a:r>
          </a:p>
          <a:p>
            <a:pPr>
              <a:lnSpc>
                <a:spcPct val="110000"/>
              </a:lnSpc>
            </a:pPr>
            <a:r>
              <a:rPr lang="en-US" sz="3467" dirty="0"/>
              <a:t>SOAR Leaders can coordinate follow-up training and support</a:t>
            </a:r>
          </a:p>
          <a:p>
            <a:pPr>
              <a:lnSpc>
                <a:spcPct val="110000"/>
              </a:lnSpc>
            </a:pPr>
            <a:r>
              <a:rPr lang="en-US" sz="3467" dirty="0"/>
              <a:t>Courses are FREE, web-based, and self-guided</a:t>
            </a:r>
          </a:p>
          <a:p>
            <a:pPr>
              <a:lnSpc>
                <a:spcPct val="110000"/>
              </a:lnSpc>
            </a:pPr>
            <a:r>
              <a:rPr lang="en-US" sz="3467" dirty="0"/>
              <a:t>20 CEUs from National Association of Social Workers (NASW)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Benefits of the SOAR Online Courses</a:t>
            </a:r>
          </a:p>
        </p:txBody>
      </p:sp>
      <p:sp>
        <p:nvSpPr>
          <p:cNvPr id="6" name="AutoShape 2" descr="LC Banner Child-01.png"/>
          <p:cNvSpPr>
            <a:spLocks noChangeAspect="1" noChangeArrowheads="1"/>
          </p:cNvSpPr>
          <p:nvPr/>
        </p:nvSpPr>
        <p:spPr bwMode="auto">
          <a:xfrm>
            <a:off x="0" y="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7A7F75-B707-490C-A939-590D1D359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52"/>
          <a:stretch/>
        </p:blipFill>
        <p:spPr>
          <a:xfrm>
            <a:off x="1509249" y="2805614"/>
            <a:ext cx="9524473" cy="33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7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SOAR Online Course: Articles and Practice Case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5184" y="708485"/>
            <a:ext cx="387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dirty="0">
                <a:solidFill>
                  <a:prstClr val="black"/>
                </a:solidFill>
                <a:latin typeface="Calibri"/>
              </a:rPr>
              <a:t>Articles and Content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9320" y="721062"/>
            <a:ext cx="408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dirty="0">
                <a:solidFill>
                  <a:prstClr val="black"/>
                </a:solidFill>
                <a:latin typeface="Calibri"/>
              </a:rPr>
              <a:t>Practice Case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C8D6310A-7476-4D83-A7F8-71D8505B5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9600" y="6356351"/>
            <a:ext cx="2743200" cy="365125"/>
          </a:xfrm>
        </p:spPr>
        <p:txBody>
          <a:bodyPr/>
          <a:lstStyle/>
          <a:p>
            <a:pPr defTabSz="609585"/>
            <a:fld id="{114B5694-DC8D-4766-A59F-F76273B3326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ED4C9-68B6-4F80-B7F0-83FC74C3B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5397" y="1300648"/>
            <a:ext cx="4377076" cy="473910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040E44-D40E-4BE6-9F53-E3C170E6B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586" y="1300648"/>
            <a:ext cx="4351319" cy="473910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16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1" y="1192784"/>
            <a:ext cx="6369879" cy="5093664"/>
          </a:xfrm>
        </p:spPr>
        <p:txBody>
          <a:bodyPr/>
          <a:lstStyle/>
          <a:p>
            <a:r>
              <a:rPr lang="en-US" dirty="0"/>
              <a:t>Training: 20 hours</a:t>
            </a:r>
          </a:p>
          <a:p>
            <a:r>
              <a:rPr lang="en-US" dirty="0"/>
              <a:t>20-40 hours per complete application</a:t>
            </a:r>
          </a:p>
          <a:p>
            <a:r>
              <a:rPr lang="en-US" dirty="0"/>
              <a:t>SOAR Critical Components</a:t>
            </a:r>
          </a:p>
          <a:p>
            <a:r>
              <a:rPr lang="en-US" dirty="0"/>
              <a:t>Outcome Tracking</a:t>
            </a:r>
          </a:p>
          <a:p>
            <a:r>
              <a:rPr lang="en-US" dirty="0"/>
              <a:t>Benefit to Your Agency and the Individuals You Serve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Involved: Time Commitment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55" y="1192784"/>
            <a:ext cx="3854643" cy="4669597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732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2021 Financial Outcomes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070C5-CBCF-42BD-B390-79FAA006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91" y="917566"/>
            <a:ext cx="6634419" cy="567362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0A5150E3-918A-DE3C-2846-3B01672921F6}"/>
              </a:ext>
            </a:extLst>
          </p:cNvPr>
          <p:cNvSpPr/>
          <p:nvPr/>
        </p:nvSpPr>
        <p:spPr>
          <a:xfrm>
            <a:off x="6383762" y="2118800"/>
            <a:ext cx="2362673" cy="186287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57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E5183D-0B16-4AD7-88B2-CC4ACA187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6471" y="1231153"/>
            <a:ext cx="5775263" cy="4934697"/>
          </a:xfrm>
        </p:spPr>
        <p:txBody>
          <a:bodyPr>
            <a:normAutofit/>
          </a:bodyPr>
          <a:lstStyle/>
          <a:p>
            <a:r>
              <a:rPr lang="en-US" sz="4000" dirty="0"/>
              <a:t>Web based</a:t>
            </a:r>
          </a:p>
          <a:p>
            <a:r>
              <a:rPr lang="en-US" sz="4000" dirty="0"/>
              <a:t>User friendly</a:t>
            </a:r>
          </a:p>
          <a:p>
            <a:r>
              <a:rPr lang="en-US" sz="4000" dirty="0"/>
              <a:t>HIPAA compliant</a:t>
            </a:r>
          </a:p>
          <a:p>
            <a:r>
              <a:rPr lang="en-US" sz="4000" dirty="0"/>
              <a:t>Monitors quality</a:t>
            </a:r>
          </a:p>
          <a:p>
            <a:r>
              <a:rPr lang="en-US" sz="4000" dirty="0"/>
              <a:t>Takes only 3-5 minutes</a:t>
            </a:r>
          </a:p>
          <a:p>
            <a:r>
              <a:rPr lang="en-US" sz="4000" dirty="0"/>
              <a:t>It’s FREE!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81D2A6-6E06-4E0C-9864-D5F9146F3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950" y="3313242"/>
            <a:ext cx="4233325" cy="3088164"/>
          </a:xfrm>
        </p:spPr>
        <p:txBody>
          <a:bodyPr>
            <a:normAutofit/>
          </a:bodyPr>
          <a:lstStyle/>
          <a:p>
            <a:r>
              <a:rPr lang="en-US" sz="4267" dirty="0"/>
              <a:t>All the reasons OAT is awesome!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A6BD43-D469-4DC0-BD37-2184BF310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ED3460-2C2D-4123-8DCB-AAF867AA6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5672" y="6003849"/>
            <a:ext cx="5994397" cy="972828"/>
          </a:xfrm>
        </p:spPr>
        <p:txBody>
          <a:bodyPr>
            <a:normAutofit/>
          </a:bodyPr>
          <a:lstStyle/>
          <a:p>
            <a:r>
              <a:rPr lang="en-US" sz="3733" dirty="0">
                <a:hlinkClick r:id="rId3"/>
              </a:rPr>
              <a:t>https://soartrack.samhsa.gov</a:t>
            </a:r>
            <a:r>
              <a:rPr lang="en-US" sz="3733" dirty="0"/>
              <a:t> 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76499-4CDF-4649-8915-21E92E71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Online Application Tracking (OAT)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23341" y="4687021"/>
            <a:ext cx="4826000" cy="6461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2" y="1108299"/>
            <a:ext cx="5401733" cy="16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4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07D4089-40B5-457D-927F-16367A53B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3440" y="1291459"/>
            <a:ext cx="10728960" cy="428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defTabSz="60958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4267" dirty="0">
                <a:solidFill>
                  <a:prstClr val="black"/>
                </a:solidFill>
                <a:latin typeface="Calibri"/>
              </a:rPr>
              <a:t>Reach out to your local or state SOAR leads</a:t>
            </a:r>
          </a:p>
          <a:p>
            <a:pPr marL="609585" indent="-609585" defTabSz="60958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4267" dirty="0">
                <a:solidFill>
                  <a:prstClr val="black"/>
                </a:solidFill>
                <a:latin typeface="Calibri"/>
              </a:rPr>
              <a:t>Register for the SOAR Online Course</a:t>
            </a:r>
          </a:p>
          <a:p>
            <a:pPr marL="609585" indent="-609585" defTabSz="609585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4267" dirty="0">
              <a:solidFill>
                <a:prstClr val="black"/>
              </a:solidFill>
              <a:latin typeface="Calibri"/>
            </a:endParaRPr>
          </a:p>
          <a:p>
            <a:pPr algn="ctr" defTabSz="609585">
              <a:spcAft>
                <a:spcPts val="400"/>
              </a:spcAft>
            </a:pPr>
            <a:r>
              <a:rPr lang="en-US" sz="4267" dirty="0">
                <a:solidFill>
                  <a:prstClr val="black"/>
                </a:solidFill>
                <a:latin typeface="Calibri"/>
              </a:rPr>
              <a:t>Colleen Cantin</a:t>
            </a:r>
          </a:p>
          <a:p>
            <a:pPr algn="ctr" defTabSz="609585">
              <a:spcAft>
                <a:spcPts val="400"/>
              </a:spcAft>
            </a:pPr>
            <a:r>
              <a:rPr lang="en-US" sz="4267" dirty="0">
                <a:solidFill>
                  <a:prstClr val="black"/>
                </a:solidFill>
                <a:latin typeface="Calibri"/>
                <a:hlinkClick r:id="rId3"/>
              </a:rPr>
              <a:t>ccantin@cfchs.org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  <a:p>
            <a:pPr algn="ctr" defTabSz="609585">
              <a:spcAft>
                <a:spcPts val="400"/>
              </a:spcAft>
            </a:pPr>
            <a:r>
              <a:rPr lang="en-US" sz="4267" dirty="0">
                <a:solidFill>
                  <a:prstClr val="black"/>
                </a:solidFill>
                <a:latin typeface="Calibri"/>
              </a:rPr>
              <a:t>407-867-0881</a:t>
            </a:r>
          </a:p>
        </p:txBody>
      </p:sp>
    </p:spTree>
    <p:extLst>
      <p:ext uri="{BB962C8B-B14F-4D97-AF65-F5344CB8AC3E}">
        <p14:creationId xmlns:p14="http://schemas.microsoft.com/office/powerpoint/2010/main" val="1384847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7" y="603068"/>
            <a:ext cx="4645250" cy="5651863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Bell MT" panose="02020503060305020303" pitchFamily="18" charset="0"/>
              </a:rPr>
              <a:t>WELCOME KATE SANTICH </a:t>
            </a:r>
            <a:br>
              <a:rPr lang="en-US" b="1" dirty="0">
                <a:solidFill>
                  <a:schemeClr val="bg1"/>
                </a:solidFill>
                <a:latin typeface="Bell MT" panose="02020503060305020303" pitchFamily="18" charset="0"/>
              </a:rPr>
            </a:br>
            <a:br>
              <a:rPr lang="en-US" sz="4000" b="1" dirty="0">
                <a:solidFill>
                  <a:schemeClr val="bg1"/>
                </a:solidFill>
                <a:latin typeface="Bell MT" panose="02020503060305020303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Bell MT" panose="02020503060305020303" pitchFamily="18" charset="0"/>
              </a:rPr>
              <a:t>COMMUNICATIONS</a:t>
            </a:r>
            <a:br>
              <a:rPr lang="en-US" sz="4000" b="1" dirty="0">
                <a:solidFill>
                  <a:schemeClr val="bg1"/>
                </a:solidFill>
                <a:latin typeface="Bell MT" panose="02020503060305020303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Bell MT" panose="02020503060305020303" pitchFamily="18" charset="0"/>
              </a:rPr>
              <a:t>&amp;</a:t>
            </a:r>
            <a:br>
              <a:rPr lang="en-US" sz="4000" b="1" dirty="0">
                <a:solidFill>
                  <a:schemeClr val="bg1"/>
                </a:solidFill>
                <a:latin typeface="Bell MT" panose="02020503060305020303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Bell MT" panose="02020503060305020303" pitchFamily="18" charset="0"/>
              </a:rPr>
              <a:t>PUBLIC AFFAIRS    DIRECTOR		</a:t>
            </a:r>
            <a:br>
              <a:rPr lang="en-US" b="1" dirty="0">
                <a:solidFill>
                  <a:schemeClr val="bg1"/>
                </a:solidFill>
                <a:latin typeface="Bell MT" panose="02020503060305020303" pitchFamily="18" charset="0"/>
              </a:rPr>
            </a:br>
            <a:endParaRPr lang="en-US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  <a:latin typeface="Bell MT" panose="02020503060305020303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3030CC-C4D2-4493-9A78-64ACA3E8B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7016" r="64987" b="19253"/>
          <a:stretch/>
        </p:blipFill>
        <p:spPr>
          <a:xfrm>
            <a:off x="364241" y="343285"/>
            <a:ext cx="4105275" cy="47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2022 HUD NOFO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Martha Are,</a:t>
            </a:r>
          </a:p>
          <a:p>
            <a:pPr algn="l"/>
            <a:r>
              <a:rPr lang="en-US" dirty="0"/>
              <a:t>HSN </a:t>
            </a:r>
          </a:p>
        </p:txBody>
      </p:sp>
    </p:spTree>
    <p:extLst>
      <p:ext uri="{BB962C8B-B14F-4D97-AF65-F5344CB8AC3E}">
        <p14:creationId xmlns:p14="http://schemas.microsoft.com/office/powerpoint/2010/main" val="14453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B5BB-2189-5645-867E-8F7ADFF5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364CD7-BEB5-445F-9C93-F3FFF92FE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128293"/>
              </p:ext>
            </p:extLst>
          </p:nvPr>
        </p:nvGraphicFramePr>
        <p:xfrm>
          <a:off x="2947482" y="795032"/>
          <a:ext cx="8859263" cy="526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3905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" y="883404"/>
            <a:ext cx="8657280" cy="5251612"/>
          </a:xfrm>
        </p:spPr>
      </p:pic>
    </p:spTree>
    <p:extLst>
      <p:ext uri="{BB962C8B-B14F-4D97-AF65-F5344CB8AC3E}">
        <p14:creationId xmlns:p14="http://schemas.microsoft.com/office/powerpoint/2010/main" val="1557008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Step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55059"/>
            <a:ext cx="8596668" cy="478630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Step 1: HUD tells us how much funding we can request, which is based on what was awarded last year</a:t>
            </a:r>
          </a:p>
          <a:p>
            <a:pPr lvl="1"/>
            <a:r>
              <a:rPr lang="en-US" dirty="0"/>
              <a:t>Tier 1 </a:t>
            </a:r>
          </a:p>
          <a:p>
            <a:pPr lvl="2"/>
            <a:r>
              <a:rPr lang="en-US" dirty="0"/>
              <a:t>Requires the lowest threshold score, but still must score that threshold</a:t>
            </a:r>
          </a:p>
          <a:p>
            <a:pPr lvl="2"/>
            <a:r>
              <a:rPr lang="en-US" dirty="0"/>
              <a:t>Covers 95% of the projects funded the previous year</a:t>
            </a:r>
          </a:p>
          <a:p>
            <a:pPr lvl="1"/>
            <a:r>
              <a:rPr lang="en-US" dirty="0"/>
              <a:t>Tier 2/Bonus </a:t>
            </a:r>
          </a:p>
          <a:p>
            <a:pPr lvl="2"/>
            <a:r>
              <a:rPr lang="en-US" dirty="0"/>
              <a:t>Requires a higher score</a:t>
            </a:r>
          </a:p>
          <a:p>
            <a:pPr lvl="2"/>
            <a:r>
              <a:rPr lang="en-US" dirty="0"/>
              <a:t>Covers the remaining 5%</a:t>
            </a:r>
          </a:p>
          <a:p>
            <a:pPr lvl="2"/>
            <a:r>
              <a:rPr lang="en-US" dirty="0"/>
              <a:t>May provided additional funding</a:t>
            </a:r>
          </a:p>
          <a:p>
            <a:r>
              <a:rPr lang="en-US" dirty="0"/>
              <a:t>Step 2: The region conducts a local application process to determine which projects will be included in the federal submission to HUD</a:t>
            </a:r>
          </a:p>
          <a:p>
            <a:r>
              <a:rPr lang="en-US" dirty="0"/>
              <a:t>Step 3: Region submits project applications as part of a larger application to HUD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6657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56" y="609600"/>
            <a:ext cx="8596668" cy="1320800"/>
          </a:xfrm>
        </p:spPr>
        <p:txBody>
          <a:bodyPr/>
          <a:lstStyle/>
          <a:p>
            <a:r>
              <a:rPr lang="en-US" dirty="0"/>
              <a:t>Step 2 – The Local 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56" y="6019641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hlinkClick r:id="rId3"/>
              </a:rPr>
              <a:t>https://hsncfl.org/funding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70000"/>
            <a:ext cx="7623713" cy="47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8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572978"/>
              </p:ext>
            </p:extLst>
          </p:nvPr>
        </p:nvGraphicFramePr>
        <p:xfrm>
          <a:off x="677334" y="1720312"/>
          <a:ext cx="8596668" cy="4371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8560">
                  <a:extLst>
                    <a:ext uri="{9D8B030D-6E8A-4147-A177-3AD203B41FA5}">
                      <a16:colId xmlns:a16="http://schemas.microsoft.com/office/drawing/2014/main" val="567955346"/>
                    </a:ext>
                  </a:extLst>
                </a:gridCol>
                <a:gridCol w="1581854">
                  <a:extLst>
                    <a:ext uri="{9D8B030D-6E8A-4147-A177-3AD203B41FA5}">
                      <a16:colId xmlns:a16="http://schemas.microsoft.com/office/drawing/2014/main" val="3938981781"/>
                    </a:ext>
                  </a:extLst>
                </a:gridCol>
                <a:gridCol w="1402460">
                  <a:extLst>
                    <a:ext uri="{9D8B030D-6E8A-4147-A177-3AD203B41FA5}">
                      <a16:colId xmlns:a16="http://schemas.microsoft.com/office/drawing/2014/main" val="3206025911"/>
                    </a:ext>
                  </a:extLst>
                </a:gridCol>
                <a:gridCol w="4023794">
                  <a:extLst>
                    <a:ext uri="{9D8B030D-6E8A-4147-A177-3AD203B41FA5}">
                      <a16:colId xmlns:a16="http://schemas.microsoft.com/office/drawing/2014/main" val="226678771"/>
                    </a:ext>
                  </a:extLst>
                </a:gridCol>
              </a:tblGrid>
              <a:tr h="8989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Applications Due from Applicants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Applicants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August 31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5:00 PM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Renewal and New Applications must be submitted to </a:t>
                      </a:r>
                      <a:r>
                        <a:rPr lang="en-US" sz="1600" u="sng" dirty="0">
                          <a:effectLst/>
                          <a:hlinkClick r:id="rId2"/>
                        </a:rPr>
                        <a:t>application@hsncfl.org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3250896"/>
                  </a:ext>
                </a:extLst>
              </a:tr>
              <a:tr h="917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Volunteer Reviewers submit scores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Independent Reviewers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September 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7309716"/>
                  </a:ext>
                </a:extLst>
              </a:tr>
              <a:tr h="917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Ranking Committee Meeting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Community Ranking Committee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September 12/13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Committee develops funding recommendation for CoC Board approval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0575249"/>
                  </a:ext>
                </a:extLst>
              </a:tr>
              <a:tr h="606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Managing (CoC) Board Meeting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CoC Board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September 14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CoC Board receives and votes on Ranking Committee recommendations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491437"/>
                  </a:ext>
                </a:extLst>
              </a:tr>
              <a:tr h="917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Funding Recommendation Notification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Applicants, public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September 15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Applicants notified of funding recommendations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(both selected and not selected for funding)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620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950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1654"/>
            <a:ext cx="8596668" cy="453467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PSH: has to be for persons experiencing chronic homelessness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RRH: families, youth, victim services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Transitional Housing: youth renewal only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Joint TH/PH-RRH: intended for youth or victim services</a:t>
            </a:r>
          </a:p>
        </p:txBody>
      </p:sp>
    </p:spTree>
    <p:extLst>
      <p:ext uri="{BB962C8B-B14F-4D97-AF65-F5344CB8AC3E}">
        <p14:creationId xmlns:p14="http://schemas.microsoft.com/office/powerpoint/2010/main" val="2356052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5541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Date ….. New and Renewals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August 31, 2022</a:t>
            </a:r>
          </a:p>
          <a:p>
            <a:pPr marL="0" indent="0" algn="ctr">
              <a:buNone/>
            </a:pPr>
            <a:r>
              <a:rPr lang="en-US" sz="4000" dirty="0"/>
              <a:t>5:00 PM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You will be notified no later than September 15</a:t>
            </a:r>
          </a:p>
        </p:txBody>
      </p:sp>
    </p:spTree>
    <p:extLst>
      <p:ext uri="{BB962C8B-B14F-4D97-AF65-F5344CB8AC3E}">
        <p14:creationId xmlns:p14="http://schemas.microsoft.com/office/powerpoint/2010/main" val="1713671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6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1776" y="3128235"/>
            <a:ext cx="7513215" cy="1276165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Welcome!</a:t>
            </a:r>
            <a:endParaRPr lang="es-ES" sz="2800" b="1" kern="0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s-ES" sz="2800" b="1" kern="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</a:t>
            </a:r>
            <a:r>
              <a:rPr lang="es-ES" sz="2800" b="1" kern="0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</a:t>
            </a:r>
            <a:r>
              <a:rPr lang="es-ES" sz="2800" b="1" kern="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kern="0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</a:t>
            </a:r>
            <a:endParaRPr lang="es-ES" sz="2800" b="1" kern="0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rgbClr val="45CBE8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rgbClr val="4590B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CityOfOrlando_OF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26" y="727362"/>
            <a:ext cx="5799293" cy="194642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26265" y="5303126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6717347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22578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spc="0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Manuel D. Soto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, CEM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Emergency Manager</a:t>
                      </a: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757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5818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192" y="2593572"/>
            <a:ext cx="7989752" cy="3265227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Emergency Management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Responsibilities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Emergency Preparedness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Involvement</a:t>
            </a:r>
          </a:p>
        </p:txBody>
      </p:sp>
      <p:pic>
        <p:nvPicPr>
          <p:cNvPr id="4" name="Picture 3" descr="EM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569" y="5675588"/>
            <a:ext cx="3366371" cy="1129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5192" y="1947240"/>
            <a:ext cx="7989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Management Program Awareness</a:t>
            </a:r>
            <a:endParaRPr lang="en-US" sz="2800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8862412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5A5D2-64C0-5448-EB71-357BFCE2A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6" b="1010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3CDA0-DF64-86A9-BFEA-008DCF122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2775" y="1800353"/>
            <a:ext cx="9820188" cy="1628647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Monkeypox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Persons Experiencing Homelessness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5F58D-B8FB-E8B8-0409-35CD462F0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775" y="3674328"/>
            <a:ext cx="9820188" cy="8586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Dr.Pia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Valvassori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Care Center for the Homeless</a:t>
            </a:r>
          </a:p>
        </p:txBody>
      </p:sp>
    </p:spTree>
    <p:extLst>
      <p:ext uri="{BB962C8B-B14F-4D97-AF65-F5344CB8AC3E}">
        <p14:creationId xmlns:p14="http://schemas.microsoft.com/office/powerpoint/2010/main" val="2945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4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8273" y="-479206"/>
            <a:ext cx="9195454" cy="733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pd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3155" y="4059658"/>
            <a:ext cx="4540573" cy="252671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6349425" y="4291344"/>
            <a:ext cx="3873263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71450" lvl="1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Strong Mayor form of government</a:t>
            </a:r>
          </a:p>
          <a:p>
            <a:pPr marL="171450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3,300 employees/$1.2 billion annual budget</a:t>
            </a:r>
            <a:endParaRPr lang="en-US" sz="15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171450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265,000 annual residents                             (28% Hispanic and 27% Black)</a:t>
            </a:r>
            <a:endParaRPr lang="en-US" sz="15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171450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Forbes ranked Orlando 35</a:t>
            </a:r>
            <a:r>
              <a:rPr sz="1500" baseline="30399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on their list of America’s safest cities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4" y="6062925"/>
            <a:ext cx="2488745" cy="753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1646" y="169817"/>
            <a:ext cx="75372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“One of America’s ten coolest cities, citing Orlando’s</a:t>
            </a:r>
          </a:p>
          <a:p>
            <a:pPr marL="0" lvl="1"/>
            <a:r>
              <a:rPr lang="en-US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number of night life, cultural and recreational outlets” </a:t>
            </a:r>
          </a:p>
          <a:p>
            <a:pPr marL="0" lvl="1"/>
            <a:r>
              <a:rPr lang="en-US" sz="2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					</a:t>
            </a:r>
            <a:r>
              <a:rPr lang="en-US" sz="210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Forbes Magazine</a:t>
            </a:r>
          </a:p>
          <a:p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0381677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Emergency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the coordination to preparedness, response, recovery and mitigation to any size emergencies, disasters, planned events or catastrophic incidents. 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9097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Emergency management works?</a:t>
            </a:r>
          </a:p>
        </p:txBody>
      </p:sp>
      <p:pic>
        <p:nvPicPr>
          <p:cNvPr id="4" name="Picture 8" descr="220px-Em_cyc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78" y="2844416"/>
            <a:ext cx="3103418" cy="307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25884" y="2060285"/>
            <a:ext cx="4231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aimed at preventing </a:t>
            </a: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disaster from occurring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20982" y="3510460"/>
            <a:ext cx="28956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mainly about knowing and avoiding unnecessary risks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00" y="3446958"/>
            <a:ext cx="3048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of an emergency occurs and local first responder respond to assist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44686" y="6057675"/>
            <a:ext cx="53935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  <a:latin typeface="Gill Sans MT"/>
              </a:rPr>
              <a:t>Recovery</a:t>
            </a:r>
            <a:r>
              <a:rPr lang="en-US" sz="2000" b="1" dirty="0">
                <a:solidFill>
                  <a:prstClr val="black"/>
                </a:solidFill>
                <a:latin typeface="Gill Sans MT"/>
              </a:rPr>
              <a:t> phase starts after the immediate threat to human life has subsided </a:t>
            </a:r>
          </a:p>
        </p:txBody>
      </p:sp>
    </p:spTree>
    <p:extLst>
      <p:ext uri="{BB962C8B-B14F-4D97-AF65-F5344CB8AC3E}">
        <p14:creationId xmlns:p14="http://schemas.microsoft.com/office/powerpoint/2010/main" val="427621603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Emergency management prepares for all hazards</a:t>
            </a:r>
          </a:p>
        </p:txBody>
      </p:sp>
      <p:pic>
        <p:nvPicPr>
          <p:cNvPr id="5" name="Picture 17" descr="Go to fullsize 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58" y="2365231"/>
            <a:ext cx="1995753" cy="148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urricane Katrina satellite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68" y="2318835"/>
            <a:ext cx="1935480" cy="148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Go to fullsiz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07" y="2319695"/>
            <a:ext cx="2004983" cy="1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Go to fullsiz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048" y="2365232"/>
            <a:ext cx="2000597" cy="155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Go to fullsiz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20" y="4200697"/>
            <a:ext cx="1846890" cy="14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Go to fullsize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64" y="4186973"/>
            <a:ext cx="2264942" cy="14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Go to fullsize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9" y="4186974"/>
            <a:ext cx="2028534" cy="15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Go to fullsize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047" y="4200215"/>
            <a:ext cx="19812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24531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City of Orlando emergency management team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05192" y="1949246"/>
            <a:ext cx="80772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The City’s Emergency Management Team is comprised of the 13 departments of City of Orlando.  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Other Disaster Response Partners include but are not limited to: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American Red Cross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Theme Parks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Orange County Office of Emergency Management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LYNX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Orlando/Orange County Convention and Visitors Bureau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Greater Orlando Aviation Authority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UCF, and Valencia Community College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Many others</a:t>
            </a:r>
          </a:p>
        </p:txBody>
      </p:sp>
    </p:spTree>
    <p:extLst>
      <p:ext uri="{BB962C8B-B14F-4D97-AF65-F5344CB8AC3E}">
        <p14:creationId xmlns:p14="http://schemas.microsoft.com/office/powerpoint/2010/main" val="375726961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Office of emergency management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35278" y="1959078"/>
            <a:ext cx="8298426" cy="441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590B8"/>
              </a:buClr>
              <a:buNone/>
              <a:defRPr/>
            </a:pPr>
            <a:r>
              <a:rPr lang="en-US" sz="3200" u="sng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>
              <a:buClr>
                <a:srgbClr val="4590B8"/>
              </a:buClr>
              <a:buNone/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Office of Emergency Management's (OEMs) mission is to </a:t>
            </a:r>
            <a:r>
              <a:rPr lang="en-US" sz="2300" u="sng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save lives</a:t>
            </a: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300" u="sng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protect property</a:t>
            </a: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Clr>
                <a:srgbClr val="4590B8"/>
              </a:buClr>
              <a:buNone/>
              <a:defRPr/>
            </a:pPr>
            <a:endParaRPr lang="en-US" sz="2300" dirty="0">
              <a:solidFill>
                <a:srgbClr val="3D3D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4590B8"/>
              </a:buClr>
              <a:buNone/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 We accomplish this through the development of programs, coordinated management, and the support of operational capabilities.</a:t>
            </a:r>
          </a:p>
        </p:txBody>
      </p:sp>
      <p:pic>
        <p:nvPicPr>
          <p:cNvPr id="6" name="Picture 5" descr="E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75" y="5728502"/>
            <a:ext cx="1940482" cy="9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9847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OEM Responsibilities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105192" y="1914832"/>
            <a:ext cx="7989752" cy="441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4590B8"/>
              </a:buClr>
              <a:buNone/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office manages and oversees the following programs: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Planning/Mitigation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Communications/Warning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Training and Exercises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Homeland Security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Public Outreach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Emergency Shelters Coordination</a:t>
            </a:r>
          </a:p>
          <a:p>
            <a:pPr>
              <a:lnSpc>
                <a:spcPct val="90000"/>
              </a:lnSpc>
              <a:buClr>
                <a:srgbClr val="4590B8"/>
              </a:buClr>
              <a:defRPr/>
            </a:pPr>
            <a:r>
              <a:rPr lang="en-US" sz="2300" dirty="0">
                <a:solidFill>
                  <a:srgbClr val="3D3D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Grants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99121842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Emergency operations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20" y="1945213"/>
            <a:ext cx="6410960" cy="4809503"/>
          </a:xfrm>
        </p:spPr>
      </p:pic>
    </p:spTree>
    <p:extLst>
      <p:ext uri="{BB962C8B-B14F-4D97-AF65-F5344CB8AC3E}">
        <p14:creationId xmlns:p14="http://schemas.microsoft.com/office/powerpoint/2010/main" val="380030581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Alternate Emergency operations center</a:t>
            </a:r>
          </a:p>
        </p:txBody>
      </p:sp>
      <p:pic>
        <p:nvPicPr>
          <p:cNvPr id="4" name="Content Placeholder 5" descr="10325349_700306020011662_1882572283449769106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002" y="1927124"/>
            <a:ext cx="6438132" cy="4827753"/>
          </a:xfrm>
        </p:spPr>
      </p:pic>
    </p:spTree>
    <p:extLst>
      <p:ext uri="{BB962C8B-B14F-4D97-AF65-F5344CB8AC3E}">
        <p14:creationId xmlns:p14="http://schemas.microsoft.com/office/powerpoint/2010/main" val="220681541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Alternate Emergency operations center</a:t>
            </a:r>
          </a:p>
        </p:txBody>
      </p:sp>
      <p:pic>
        <p:nvPicPr>
          <p:cNvPr id="4" name="Content Placeholder 5" descr="10363846_698796366829294_3873320498102715087_n 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4912" y="1976284"/>
            <a:ext cx="6310312" cy="4731905"/>
          </a:xfrm>
        </p:spPr>
      </p:pic>
    </p:spTree>
    <p:extLst>
      <p:ext uri="{BB962C8B-B14F-4D97-AF65-F5344CB8AC3E}">
        <p14:creationId xmlns:p14="http://schemas.microsoft.com/office/powerpoint/2010/main" val="26743953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F9AC7-67A0-C05F-18FC-7DA0A1B3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0"/>
            <a:ext cx="3428812" cy="5436630"/>
          </a:xfrm>
        </p:spPr>
        <p:txBody>
          <a:bodyPr anchor="ctr">
            <a:normAutofit/>
          </a:bodyPr>
          <a:lstStyle/>
          <a:p>
            <a:r>
              <a:rPr lang="en-US" sz="4100"/>
              <a:t>Epidemiology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AC1DCE-2520-83A6-68F8-5C53ADD97E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3282" y="170170"/>
          <a:ext cx="6879517" cy="597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069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Alternate Emergency operations center</a:t>
            </a:r>
          </a:p>
        </p:txBody>
      </p:sp>
      <p:pic>
        <p:nvPicPr>
          <p:cNvPr id="5" name="Content Placeholder 5" descr="10322762_700305960011668_7905747454768414061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0164" y="1966452"/>
            <a:ext cx="6339808" cy="4754023"/>
          </a:xfrm>
        </p:spPr>
      </p:pic>
    </p:spTree>
    <p:extLst>
      <p:ext uri="{BB962C8B-B14F-4D97-AF65-F5344CB8AC3E}">
        <p14:creationId xmlns:p14="http://schemas.microsoft.com/office/powerpoint/2010/main" val="247595054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 Mission Ready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05192" y="1828800"/>
            <a:ext cx="8267840" cy="48006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Prepared – 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Plans &amp; Procedures, 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 &amp; Exercise Personnel,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Available Supplies &amp; Equipment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Respond –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 and Procedures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Staff/Team Assignments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Position Responsibilities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 – 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to Return to Normal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Procedures to Request Assistance</a:t>
            </a:r>
          </a:p>
        </p:txBody>
      </p:sp>
    </p:spTree>
    <p:extLst>
      <p:ext uri="{BB962C8B-B14F-4D97-AF65-F5344CB8AC3E}">
        <p14:creationId xmlns:p14="http://schemas.microsoft.com/office/powerpoint/2010/main" val="156680395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 Mission Ready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05781" y="1870588"/>
            <a:ext cx="8327923" cy="48006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– 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Private and Non-Governmental, 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Partnership with Local Government,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Available/Needed Resources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Notification –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Warning/Watch Notice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Staff/Team Early Warnings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Designated Duty Officer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Operations – 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 Procedures</a:t>
            </a:r>
          </a:p>
          <a:p>
            <a:pPr lvl="5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Designated Assignments</a:t>
            </a:r>
          </a:p>
        </p:txBody>
      </p:sp>
    </p:spTree>
    <p:extLst>
      <p:ext uri="{BB962C8B-B14F-4D97-AF65-F5344CB8AC3E}">
        <p14:creationId xmlns:p14="http://schemas.microsoft.com/office/powerpoint/2010/main" val="3853730011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2022 Hurricane Season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192" y="2228004"/>
            <a:ext cx="7989752" cy="45182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Updated from CSU on April 7,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89" y="1229139"/>
            <a:ext cx="8306959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3201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2022 Hurricane Season Update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8583" y="2196783"/>
            <a:ext cx="7582970" cy="42629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905760" y="3151901"/>
            <a:ext cx="924560" cy="1016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905760" y="3595900"/>
            <a:ext cx="924560" cy="1016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05760" y="4021880"/>
            <a:ext cx="924560" cy="1016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121967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Disaster preparedness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05192" y="2131142"/>
            <a:ext cx="6781800" cy="3505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Preparedness begins with You!</a:t>
            </a:r>
          </a:p>
          <a:p>
            <a:pPr eaLnBrk="1" hangingPunct="1">
              <a:buFontTx/>
              <a:buNone/>
              <a:defRPr/>
            </a:pP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Steps to Preparedness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Make a Plan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Build a Kit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Get Informed</a:t>
            </a:r>
          </a:p>
        </p:txBody>
      </p:sp>
      <p:pic>
        <p:nvPicPr>
          <p:cNvPr id="5" name="Picture 6" descr="Families-Set-Lar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2778842"/>
            <a:ext cx="2743200" cy="2857500"/>
          </a:xfrm>
          <a:prstGeom prst="roundRect">
            <a:avLst>
              <a:gd name="adj" fmla="val 17345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087012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Make a plan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05192" y="2222090"/>
            <a:ext cx="8127730" cy="314140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your plan simple.</a:t>
            </a: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copies of plan in several places (home, work, kit, </a:t>
            </a:r>
            <a:r>
              <a:rPr lang="en-US" sz="2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your emergency plan with family members at least twice a year.</a:t>
            </a: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for pets/service animals.</a:t>
            </a:r>
          </a:p>
          <a:p>
            <a:pPr eaLnBrk="1" hangingPunct="1">
              <a:defRPr/>
            </a:pPr>
            <a:r>
              <a:rPr lang="en-US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Disaster can happen anytime!</a:t>
            </a:r>
          </a:p>
        </p:txBody>
      </p:sp>
    </p:spTree>
    <p:extLst>
      <p:ext uri="{BB962C8B-B14F-4D97-AF65-F5344CB8AC3E}">
        <p14:creationId xmlns:p14="http://schemas.microsoft.com/office/powerpoint/2010/main" val="424119877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Build a disaster kit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05193" y="2015614"/>
            <a:ext cx="816133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Water – 1 gallon per person per day for 3 –7 days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Food – for at least 3 – 7 days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First Aid Kit / Medicines/ Prescriptions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Special Items – for babies and elderly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Toiletries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Flashlight / Batteries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Battery powered Radio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NOAA WX Radio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Cash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Important Documents</a:t>
            </a:r>
          </a:p>
          <a:p>
            <a:pPr>
              <a:buFont typeface="Arial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Pet care Items</a:t>
            </a:r>
          </a:p>
        </p:txBody>
      </p:sp>
      <p:pic>
        <p:nvPicPr>
          <p:cNvPr id="5" name="Picture 5" descr="Disaster 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47" y="3962400"/>
            <a:ext cx="3873784" cy="195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57248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Get informed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05192" y="1949245"/>
            <a:ext cx="75438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sure to watch local news coverage of official press conferences. </a:t>
            </a:r>
          </a:p>
          <a:p>
            <a:pPr eaLnBrk="1" hangingPunct="1">
              <a:defRPr/>
            </a:pP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Purchase a NOAA Weather Alert Radio.</a:t>
            </a:r>
          </a:p>
          <a:p>
            <a:pPr eaLnBrk="1" hangingPunct="1">
              <a:defRPr/>
            </a:pP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During a disaster (for information) visit our website at: </a:t>
            </a: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www.cityoforlando.net/</a:t>
            </a: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www.facebook.com/cityoforlndo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  </a:t>
            </a: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www.twitter.com/cityoforlando</a:t>
            </a:r>
          </a:p>
          <a:p>
            <a:pPr eaLnBrk="1" hangingPunct="1"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5" descr="FACEBOOK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9220200" y="5181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26491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Get informed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05193" y="2195513"/>
            <a:ext cx="8321675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00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OCAlert.Net</a:t>
            </a:r>
            <a:endParaRPr lang="en-US" sz="23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Text-based emergency notification system. Citizens can register at: </a:t>
            </a:r>
            <a:r>
              <a:rPr lang="en-US" sz="23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http://ocalert.net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3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OCFL Alert Apps</a:t>
            </a:r>
          </a:p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We have apps for iPhones and Android available at the apps stores.</a:t>
            </a:r>
          </a:p>
          <a:p>
            <a:pPr>
              <a:defRPr/>
            </a:pPr>
            <a:endParaRPr lang="en-US" sz="1200" u="sng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en-US" sz="2000" u="sng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9" descr="iPhone Screensho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7" y="4468929"/>
            <a:ext cx="1447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calert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55" y="3110425"/>
            <a:ext cx="251460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845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 images of lesions to help identify monkeypox rash">
            <a:extLst>
              <a:ext uri="{FF2B5EF4-FFF2-40B4-BE49-F238E27FC236}">
                <a16:creationId xmlns:a16="http://schemas.microsoft.com/office/drawing/2014/main" id="{1C3310D9-46B6-9E49-6263-C78E0E34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456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05192" y="1946788"/>
            <a:ext cx="8179350" cy="45259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 plan (annually) &amp; rotate items in kit every (6 months)</a:t>
            </a: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all perishable items: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batteries,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food,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water,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medicines (over-counter)</a:t>
            </a:r>
          </a:p>
          <a:p>
            <a:pPr eaLnBrk="1" hangingPunct="1"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Conduct drill annually</a:t>
            </a:r>
          </a:p>
        </p:txBody>
      </p:sp>
    </p:spTree>
    <p:extLst>
      <p:ext uri="{BB962C8B-B14F-4D97-AF65-F5344CB8AC3E}">
        <p14:creationId xmlns:p14="http://schemas.microsoft.com/office/powerpoint/2010/main" val="1422763402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025" y="657978"/>
            <a:ext cx="7989752" cy="108332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8441" y="2513328"/>
            <a:ext cx="686325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Gill Sans MT"/>
              </a:rPr>
              <a:t>Thank You!</a:t>
            </a:r>
          </a:p>
          <a:p>
            <a:pPr algn="ctr"/>
            <a:endParaRPr lang="en-US" sz="3200" dirty="0">
              <a:solidFill>
                <a:prstClr val="black"/>
              </a:solidFill>
              <a:latin typeface="Gill Sans MT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Gill Sans MT"/>
              </a:rPr>
              <a:t>Manuel D. Soto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Gill Sans MT"/>
              </a:rPr>
              <a:t>Emergency Manager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Gill Sans MT"/>
              </a:rPr>
              <a:t>City of Orlando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Gill Sans MT"/>
              </a:rPr>
              <a:t>manuel.soto@cityoforlando.net</a:t>
            </a:r>
          </a:p>
        </p:txBody>
      </p:sp>
    </p:spTree>
    <p:extLst>
      <p:ext uri="{BB962C8B-B14F-4D97-AF65-F5344CB8AC3E}">
        <p14:creationId xmlns:p14="http://schemas.microsoft.com/office/powerpoint/2010/main" val="1795920160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33.jpg" descr="Image result for DPAC orlando united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926363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7667" y="2824019"/>
            <a:ext cx="4980093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5600" b="1" dirty="0"/>
              <a:t>Access</a:t>
            </a:r>
            <a:r>
              <a:rPr sz="5600" b="1" spc="-60" dirty="0"/>
              <a:t> </a:t>
            </a:r>
            <a:r>
              <a:rPr sz="5600" b="1" spc="-13" dirty="0"/>
              <a:t>Points</a:t>
            </a:r>
            <a:endParaRPr sz="5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1600" y="4214233"/>
            <a:ext cx="3543299" cy="22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693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6491" y="808149"/>
            <a:ext cx="11702060" cy="928525"/>
          </a:xfrm>
          <a:prstGeom prst="rect">
            <a:avLst/>
          </a:prstGeom>
        </p:spPr>
        <p:txBody>
          <a:bodyPr vert="horz" wrap="square" lIns="0" tIns="431865" rIns="0" bIns="0" rtlCol="0">
            <a:spAutoFit/>
          </a:bodyPr>
          <a:lstStyle/>
          <a:p>
            <a:pPr marL="85511">
              <a:spcBef>
                <a:spcPts val="133"/>
              </a:spcBef>
            </a:pPr>
            <a:r>
              <a:rPr sz="3200" b="1" dirty="0"/>
              <a:t>What</a:t>
            </a:r>
            <a:r>
              <a:rPr sz="3200" b="1" spc="-27" dirty="0"/>
              <a:t> </a:t>
            </a:r>
            <a:r>
              <a:rPr sz="3200" b="1" dirty="0"/>
              <a:t>is</a:t>
            </a:r>
            <a:r>
              <a:rPr sz="3200" b="1" spc="-20" dirty="0"/>
              <a:t> </a:t>
            </a:r>
            <a:r>
              <a:rPr sz="3200" b="1" dirty="0"/>
              <a:t>an</a:t>
            </a:r>
            <a:r>
              <a:rPr sz="3200" b="1" spc="-27" dirty="0"/>
              <a:t> </a:t>
            </a:r>
            <a:r>
              <a:rPr sz="3200" b="1" dirty="0"/>
              <a:t>Access</a:t>
            </a:r>
            <a:r>
              <a:rPr sz="3200" b="1" spc="-20" dirty="0"/>
              <a:t> </a:t>
            </a:r>
            <a:r>
              <a:rPr sz="3200" b="1" spc="-13" dirty="0"/>
              <a:t>Point?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654534" y="2315234"/>
            <a:ext cx="9099973" cy="303100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36200"/>
              </a:lnSpc>
              <a:spcBef>
                <a:spcPts val="133"/>
              </a:spcBef>
            </a:pP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An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Access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Point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is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place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and/or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person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where</a:t>
            </a:r>
            <a:r>
              <a:rPr sz="2400" kern="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anyone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experiencing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housing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crisis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can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report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to,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see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what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resources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available;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aimed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at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ensuring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that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all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people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community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have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equal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access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resources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Continuum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Care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(CoC).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All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Access</a:t>
            </a:r>
            <a:r>
              <a:rPr sz="2400" kern="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Points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offer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opportunity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Diversion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conversations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and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Assessments.</a:t>
            </a:r>
            <a:endParaRPr sz="2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88009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6491" y="808149"/>
            <a:ext cx="1170206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dirty="0"/>
              <a:t>Examples</a:t>
            </a:r>
            <a:r>
              <a:rPr sz="3200" b="1" spc="-53" dirty="0"/>
              <a:t> </a:t>
            </a:r>
            <a:r>
              <a:rPr sz="3200" b="1" dirty="0"/>
              <a:t>of</a:t>
            </a:r>
            <a:r>
              <a:rPr sz="3200" b="1" spc="-33" dirty="0"/>
              <a:t> </a:t>
            </a:r>
            <a:r>
              <a:rPr sz="3200" b="1" dirty="0"/>
              <a:t>Access</a:t>
            </a:r>
            <a:r>
              <a:rPr sz="3200" b="1" spc="-33" dirty="0"/>
              <a:t> </a:t>
            </a:r>
            <a:r>
              <a:rPr sz="3200" b="1" spc="-13" dirty="0"/>
              <a:t>Points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538866" y="2077711"/>
            <a:ext cx="8437033" cy="255249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05447" indent="-489361" defTabSz="1219170">
              <a:spcBef>
                <a:spcPts val="560"/>
              </a:spcBef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211</a:t>
            </a:r>
            <a:endParaRPr sz="24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505447" indent="-489361" defTabSz="1219170">
              <a:spcBef>
                <a:spcPts val="433"/>
              </a:spcBef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HUBs</a:t>
            </a:r>
            <a:endParaRPr sz="24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505447" indent="-489361" defTabSz="1219170">
              <a:spcBef>
                <a:spcPts val="433"/>
              </a:spcBef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Emergency</a:t>
            </a:r>
            <a:r>
              <a:rPr sz="2400" kern="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Shelters</a:t>
            </a:r>
            <a:endParaRPr sz="24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505447" indent="-489361" defTabSz="1219170">
              <a:spcBef>
                <a:spcPts val="433"/>
              </a:spcBef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Street</a:t>
            </a:r>
            <a:r>
              <a:rPr sz="2400" kern="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Outreach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Members</a:t>
            </a:r>
            <a:endParaRPr sz="24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505447" marR="6773" indent="-489361" defTabSz="1219170">
              <a:lnSpc>
                <a:spcPct val="114999"/>
              </a:lnSpc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Other</a:t>
            </a:r>
            <a:r>
              <a:rPr sz="2400" kern="0" spc="-6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Homeless</a:t>
            </a:r>
            <a:r>
              <a:rPr sz="2400" kern="0" spc="-5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Management</a:t>
            </a:r>
            <a:r>
              <a:rPr sz="2400" kern="0" spc="-5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Information</a:t>
            </a:r>
            <a:r>
              <a:rPr sz="2400" kern="0" spc="-5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System</a:t>
            </a:r>
            <a:r>
              <a:rPr sz="2400" kern="0" spc="-5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(HMIS) Users</a:t>
            </a:r>
            <a:endParaRPr sz="2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06116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7367" y="606111"/>
            <a:ext cx="789093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dirty="0"/>
              <a:t>Role</a:t>
            </a:r>
            <a:r>
              <a:rPr sz="3200" b="1" spc="-47" dirty="0"/>
              <a:t> </a:t>
            </a:r>
            <a:r>
              <a:rPr sz="3200" b="1" dirty="0"/>
              <a:t>in</a:t>
            </a:r>
            <a:r>
              <a:rPr sz="3200" b="1" spc="-33" dirty="0"/>
              <a:t> </a:t>
            </a:r>
            <a:r>
              <a:rPr sz="3200" b="1" dirty="0"/>
              <a:t>the</a:t>
            </a:r>
            <a:r>
              <a:rPr sz="3200" b="1" spc="-33" dirty="0"/>
              <a:t> </a:t>
            </a:r>
            <a:r>
              <a:rPr sz="3200" b="1" dirty="0"/>
              <a:t>Coordinated</a:t>
            </a:r>
            <a:r>
              <a:rPr sz="3200" b="1" spc="-33" dirty="0"/>
              <a:t> </a:t>
            </a:r>
            <a:r>
              <a:rPr sz="3200" b="1" dirty="0"/>
              <a:t>Entry</a:t>
            </a:r>
            <a:r>
              <a:rPr sz="3200" b="1" spc="-27" dirty="0"/>
              <a:t> </a:t>
            </a:r>
            <a:r>
              <a:rPr sz="3200" b="1" spc="-13" dirty="0"/>
              <a:t>System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10858" y="2430069"/>
            <a:ext cx="8920479" cy="2733013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5447" marR="59265" indent="-489361" defTabSz="1219170">
              <a:lnSpc>
                <a:spcPct val="136300"/>
              </a:lnSpc>
              <a:spcBef>
                <a:spcPts val="127"/>
              </a:spcBef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Access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Points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play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critical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role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beginning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determine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which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intervention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might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be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most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appropriate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rapidly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connect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someone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housing.</a:t>
            </a:r>
            <a:endParaRPr sz="2400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505447" marR="6773" indent="-489361" defTabSz="1219170">
              <a:lnSpc>
                <a:spcPct val="136200"/>
              </a:lnSpc>
              <a:spcBef>
                <a:spcPts val="1607"/>
              </a:spcBef>
              <a:buFont typeface="Arial"/>
              <a:buChar char="●"/>
              <a:tabLst>
                <a:tab pos="505447" algn="l"/>
                <a:tab pos="506294" algn="l"/>
              </a:tabLst>
            </a:pP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Access</a:t>
            </a:r>
            <a:r>
              <a:rPr sz="2400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Points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low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barrier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provide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fair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2400" kern="0" spc="-33" dirty="0">
                <a:solidFill>
                  <a:srgbClr val="FFFFFF"/>
                </a:solidFill>
                <a:latin typeface="Georgia"/>
                <a:cs typeface="Georgia"/>
              </a:rPr>
              <a:t>             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equal</a:t>
            </a:r>
            <a:r>
              <a:rPr sz="2400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access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400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Coordinated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Georgia"/>
                <a:cs typeface="Georgia"/>
              </a:rPr>
              <a:t>Entry</a:t>
            </a:r>
            <a:r>
              <a:rPr sz="2400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kern="0" spc="-13" dirty="0">
                <a:solidFill>
                  <a:srgbClr val="FFFFFF"/>
                </a:solidFill>
                <a:latin typeface="Georgia"/>
                <a:cs typeface="Georgia"/>
              </a:rPr>
              <a:t>System.</a:t>
            </a:r>
            <a:endParaRPr sz="2400" kern="0" dirty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1295" y="3474960"/>
            <a:ext cx="3134832" cy="28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78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6491" y="808149"/>
            <a:ext cx="1170206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dirty="0"/>
              <a:t>How</a:t>
            </a:r>
            <a:r>
              <a:rPr sz="3200" b="1" spc="-40" dirty="0"/>
              <a:t> </a:t>
            </a:r>
            <a:r>
              <a:rPr sz="3200" b="1" dirty="0"/>
              <a:t>to</a:t>
            </a:r>
            <a:r>
              <a:rPr sz="3200" b="1" spc="-27" dirty="0"/>
              <a:t> </a:t>
            </a:r>
            <a:r>
              <a:rPr sz="3200" b="1" dirty="0"/>
              <a:t>become</a:t>
            </a:r>
            <a:r>
              <a:rPr sz="3200" b="1" spc="-27" dirty="0"/>
              <a:t> </a:t>
            </a:r>
            <a:r>
              <a:rPr sz="3200" b="1" dirty="0"/>
              <a:t>an</a:t>
            </a:r>
            <a:r>
              <a:rPr sz="3200" b="1" spc="-27" dirty="0"/>
              <a:t> </a:t>
            </a:r>
            <a:r>
              <a:rPr sz="3200" b="1" dirty="0"/>
              <a:t>Access</a:t>
            </a:r>
            <a:r>
              <a:rPr sz="3200" b="1" spc="-20" dirty="0"/>
              <a:t> </a:t>
            </a:r>
            <a:r>
              <a:rPr sz="3200" b="1" spc="-13" dirty="0"/>
              <a:t>Point?</a:t>
            </a:r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83704" y="2458472"/>
            <a:ext cx="11516924" cy="276246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13355">
              <a:lnSpc>
                <a:spcPct val="114999"/>
              </a:lnSpc>
              <a:spcBef>
                <a:spcPts val="133"/>
              </a:spcBef>
            </a:pPr>
            <a:r>
              <a:rPr dirty="0"/>
              <a:t>If</a:t>
            </a:r>
            <a:r>
              <a:rPr spc="-47" dirty="0"/>
              <a:t> </a:t>
            </a:r>
            <a:r>
              <a:rPr dirty="0"/>
              <a:t>your</a:t>
            </a:r>
            <a:r>
              <a:rPr spc="-33" dirty="0"/>
              <a:t> </a:t>
            </a:r>
            <a:r>
              <a:rPr dirty="0"/>
              <a:t>organization</a:t>
            </a:r>
            <a:r>
              <a:rPr spc="-33" dirty="0"/>
              <a:t> </a:t>
            </a:r>
            <a:r>
              <a:rPr dirty="0"/>
              <a:t>would</a:t>
            </a:r>
            <a:r>
              <a:rPr spc="-33" dirty="0"/>
              <a:t> </a:t>
            </a:r>
            <a:r>
              <a:rPr dirty="0"/>
              <a:t>like</a:t>
            </a:r>
            <a:r>
              <a:rPr spc="-33" dirty="0"/>
              <a:t> </a:t>
            </a:r>
            <a:r>
              <a:rPr dirty="0"/>
              <a:t>to</a:t>
            </a:r>
            <a:r>
              <a:rPr spc="-33" dirty="0"/>
              <a:t> </a:t>
            </a:r>
            <a:r>
              <a:rPr dirty="0"/>
              <a:t>become</a:t>
            </a:r>
            <a:r>
              <a:rPr spc="-33" dirty="0"/>
              <a:t> </a:t>
            </a:r>
            <a:r>
              <a:rPr dirty="0"/>
              <a:t>an</a:t>
            </a:r>
            <a:r>
              <a:rPr spc="-33" dirty="0"/>
              <a:t> </a:t>
            </a:r>
            <a:r>
              <a:rPr dirty="0"/>
              <a:t>Access</a:t>
            </a:r>
            <a:r>
              <a:rPr spc="-33" dirty="0"/>
              <a:t> </a:t>
            </a:r>
            <a:r>
              <a:rPr dirty="0"/>
              <a:t>Point,</a:t>
            </a:r>
            <a:r>
              <a:rPr spc="-27" dirty="0"/>
              <a:t> </a:t>
            </a:r>
            <a:r>
              <a:rPr spc="-33" dirty="0"/>
              <a:t>you </a:t>
            </a:r>
            <a:r>
              <a:rPr dirty="0"/>
              <a:t>will</a:t>
            </a:r>
            <a:r>
              <a:rPr spc="-20" dirty="0"/>
              <a:t> </a:t>
            </a:r>
            <a:r>
              <a:rPr dirty="0"/>
              <a:t>need</a:t>
            </a:r>
            <a:r>
              <a:rPr spc="-20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do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spc="-13" dirty="0"/>
              <a:t>following:</a:t>
            </a:r>
          </a:p>
          <a:p>
            <a:pPr marL="626518" indent="-489361">
              <a:spcBef>
                <a:spcPts val="2033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dirty="0"/>
              <a:t>Go</a:t>
            </a:r>
            <a:r>
              <a:rPr spc="-13" dirty="0"/>
              <a:t> </a:t>
            </a:r>
            <a:r>
              <a:rPr dirty="0"/>
              <a:t>to</a:t>
            </a:r>
            <a:r>
              <a:rPr spc="-13" dirty="0"/>
              <a:t> cfch.org.</a:t>
            </a:r>
          </a:p>
          <a:p>
            <a:pPr marL="626518" marR="6773" indent="-489361">
              <a:lnSpc>
                <a:spcPct val="114999"/>
              </a:lnSpc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dirty="0"/>
              <a:t>Select</a:t>
            </a:r>
            <a:r>
              <a:rPr spc="-47" dirty="0"/>
              <a:t> </a:t>
            </a:r>
            <a:r>
              <a:rPr dirty="0"/>
              <a:t>“Sign</a:t>
            </a:r>
            <a:r>
              <a:rPr spc="-27" dirty="0"/>
              <a:t> </a:t>
            </a:r>
            <a:r>
              <a:rPr dirty="0"/>
              <a:t>Up</a:t>
            </a:r>
            <a:r>
              <a:rPr spc="-27" dirty="0"/>
              <a:t> </a:t>
            </a:r>
            <a:r>
              <a:rPr dirty="0"/>
              <a:t>for</a:t>
            </a:r>
            <a:r>
              <a:rPr spc="-33" dirty="0"/>
              <a:t> </a:t>
            </a:r>
            <a:r>
              <a:rPr dirty="0"/>
              <a:t>Updates”</a:t>
            </a:r>
            <a:r>
              <a:rPr spc="-27" dirty="0"/>
              <a:t> </a:t>
            </a:r>
            <a:r>
              <a:rPr dirty="0"/>
              <a:t>in</a:t>
            </a:r>
            <a:r>
              <a:rPr spc="-27" dirty="0"/>
              <a:t> </a:t>
            </a:r>
            <a:r>
              <a:rPr dirty="0"/>
              <a:t>the</a:t>
            </a:r>
            <a:r>
              <a:rPr spc="-33" dirty="0"/>
              <a:t> </a:t>
            </a:r>
            <a:r>
              <a:rPr dirty="0"/>
              <a:t>upper</a:t>
            </a:r>
            <a:r>
              <a:rPr spc="-27" dirty="0"/>
              <a:t> </a:t>
            </a:r>
            <a:r>
              <a:rPr dirty="0"/>
              <a:t>right</a:t>
            </a:r>
            <a:r>
              <a:rPr spc="-27" dirty="0"/>
              <a:t> </a:t>
            </a:r>
            <a:r>
              <a:rPr dirty="0"/>
              <a:t>hand</a:t>
            </a:r>
            <a:r>
              <a:rPr spc="-27" dirty="0"/>
              <a:t> </a:t>
            </a:r>
            <a:r>
              <a:rPr spc="-13" dirty="0"/>
              <a:t>corner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the</a:t>
            </a:r>
            <a:r>
              <a:rPr spc="-13" dirty="0"/>
              <a:t> webpage.</a:t>
            </a:r>
          </a:p>
          <a:p>
            <a:pPr marL="626518" indent="-489361">
              <a:spcBef>
                <a:spcPts val="427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dirty="0"/>
              <a:t>Enter</a:t>
            </a:r>
            <a:r>
              <a:rPr spc="-53" dirty="0"/>
              <a:t> </a:t>
            </a:r>
            <a:r>
              <a:rPr dirty="0"/>
              <a:t>the</a:t>
            </a:r>
            <a:r>
              <a:rPr spc="-33" dirty="0"/>
              <a:t> </a:t>
            </a:r>
            <a:r>
              <a:rPr dirty="0"/>
              <a:t>requested</a:t>
            </a:r>
            <a:r>
              <a:rPr spc="-40" dirty="0"/>
              <a:t> </a:t>
            </a:r>
            <a:r>
              <a:rPr dirty="0"/>
              <a:t>information</a:t>
            </a:r>
            <a:r>
              <a:rPr spc="-33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dirty="0"/>
              <a:t>join</a:t>
            </a:r>
            <a:r>
              <a:rPr spc="-33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mailing</a:t>
            </a:r>
            <a:r>
              <a:rPr spc="-33" dirty="0"/>
              <a:t> </a:t>
            </a:r>
            <a:r>
              <a:rPr spc="-13" dirty="0"/>
              <a:t>list.</a:t>
            </a:r>
          </a:p>
          <a:p>
            <a:pPr marL="626518" marR="14393" indent="-489361">
              <a:lnSpc>
                <a:spcPct val="114999"/>
              </a:lnSpc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dirty="0"/>
              <a:t>Stay</a:t>
            </a:r>
            <a:r>
              <a:rPr spc="-47" dirty="0"/>
              <a:t> </a:t>
            </a:r>
            <a:r>
              <a:rPr dirty="0"/>
              <a:t>tuned</a:t>
            </a:r>
            <a:r>
              <a:rPr spc="-33" dirty="0"/>
              <a:t> </a:t>
            </a:r>
            <a:r>
              <a:rPr dirty="0"/>
              <a:t>for</a:t>
            </a:r>
            <a:r>
              <a:rPr spc="-33" dirty="0"/>
              <a:t> </a:t>
            </a:r>
            <a:r>
              <a:rPr dirty="0"/>
              <a:t>the</a:t>
            </a:r>
            <a:r>
              <a:rPr spc="-33" dirty="0"/>
              <a:t> </a:t>
            </a:r>
            <a:r>
              <a:rPr dirty="0"/>
              <a:t>HSN</a:t>
            </a:r>
            <a:r>
              <a:rPr spc="-33" dirty="0"/>
              <a:t> </a:t>
            </a:r>
            <a:r>
              <a:rPr dirty="0"/>
              <a:t>newsletter</a:t>
            </a:r>
            <a:r>
              <a:rPr spc="-33" dirty="0"/>
              <a:t> </a:t>
            </a:r>
            <a:r>
              <a:rPr dirty="0"/>
              <a:t>with</a:t>
            </a:r>
            <a:r>
              <a:rPr spc="-33" dirty="0"/>
              <a:t> </a:t>
            </a:r>
            <a:r>
              <a:rPr dirty="0"/>
              <a:t>further</a:t>
            </a:r>
            <a:r>
              <a:rPr spc="-27" dirty="0"/>
              <a:t> </a:t>
            </a:r>
            <a:r>
              <a:rPr spc="-13" dirty="0"/>
              <a:t>information </a:t>
            </a:r>
            <a:r>
              <a:rPr dirty="0"/>
              <a:t>in</a:t>
            </a:r>
            <a:r>
              <a:rPr spc="-33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near</a:t>
            </a:r>
            <a:r>
              <a:rPr spc="-20" dirty="0"/>
              <a:t> </a:t>
            </a:r>
            <a:r>
              <a:rPr spc="-13" dirty="0"/>
              <a:t>future!</a:t>
            </a:r>
          </a:p>
        </p:txBody>
      </p:sp>
    </p:spTree>
    <p:extLst>
      <p:ext uri="{BB962C8B-B14F-4D97-AF65-F5344CB8AC3E}">
        <p14:creationId xmlns:p14="http://schemas.microsoft.com/office/powerpoint/2010/main" val="2824840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703" y="1858630"/>
            <a:ext cx="11702060" cy="45745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lnSpc>
                <a:spcPct val="100499"/>
              </a:lnSpc>
              <a:spcBef>
                <a:spcPts val="127"/>
              </a:spcBef>
            </a:pPr>
            <a:r>
              <a:rPr dirty="0"/>
              <a:t>What</a:t>
            </a:r>
            <a:r>
              <a:rPr spc="-40" dirty="0"/>
              <a:t> </a:t>
            </a:r>
            <a:r>
              <a:rPr dirty="0"/>
              <a:t>do</a:t>
            </a:r>
            <a:r>
              <a:rPr spc="-20" dirty="0"/>
              <a:t> </a:t>
            </a:r>
            <a:r>
              <a:rPr dirty="0"/>
              <a:t>I</a:t>
            </a:r>
            <a:r>
              <a:rPr spc="-20" dirty="0"/>
              <a:t> </a:t>
            </a:r>
            <a:r>
              <a:rPr dirty="0"/>
              <a:t>tell</a:t>
            </a:r>
            <a:r>
              <a:rPr spc="-20" dirty="0"/>
              <a:t> </a:t>
            </a:r>
            <a:r>
              <a:rPr dirty="0"/>
              <a:t>someone</a:t>
            </a:r>
            <a:r>
              <a:rPr spc="-20" dirty="0"/>
              <a:t> </a:t>
            </a:r>
            <a:r>
              <a:rPr dirty="0"/>
              <a:t>who</a:t>
            </a:r>
            <a:r>
              <a:rPr spc="-27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dirty="0"/>
              <a:t>looking</a:t>
            </a:r>
            <a:r>
              <a:rPr spc="-2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resources</a:t>
            </a:r>
            <a:r>
              <a:rPr spc="-20" dirty="0"/>
              <a:t> </a:t>
            </a:r>
            <a:r>
              <a:rPr spc="-33" dirty="0"/>
              <a:t>in </a:t>
            </a:r>
            <a:r>
              <a:rPr dirty="0"/>
              <a:t>the</a:t>
            </a:r>
            <a:r>
              <a:rPr spc="-13" dirty="0"/>
              <a:t> meantime?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9940" y="2366983"/>
            <a:ext cx="5925820" cy="84980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63962" indent="-447875" defTabSz="1219170">
              <a:lnSpc>
                <a:spcPts val="2180"/>
              </a:lnSpc>
              <a:spcBef>
                <a:spcPts val="127"/>
              </a:spcBef>
              <a:buFont typeface="Arial"/>
              <a:buChar char="●"/>
              <a:tabLst>
                <a:tab pos="463962" algn="l"/>
                <a:tab pos="464808" algn="l"/>
              </a:tabLst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Contact</a:t>
            </a:r>
            <a:r>
              <a:rPr sz="1867" kern="0" spc="-11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211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463962" indent="-447875" defTabSz="1219170">
              <a:lnSpc>
                <a:spcPts val="2120"/>
              </a:lnSpc>
              <a:buFont typeface="Arial"/>
              <a:buChar char="●"/>
              <a:tabLst>
                <a:tab pos="463962" algn="l"/>
                <a:tab pos="464808" algn="l"/>
              </a:tabLst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Visit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hsncfl.org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information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on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HUB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locations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463962" indent="-447875" defTabSz="1219170">
              <a:lnSpc>
                <a:spcPts val="2180"/>
              </a:lnSpc>
              <a:buFont typeface="Arial"/>
              <a:buChar char="●"/>
              <a:tabLst>
                <a:tab pos="463962" algn="l"/>
                <a:tab pos="464808" algn="l"/>
              </a:tabLst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Or</a:t>
            </a:r>
            <a:r>
              <a:rPr sz="1867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report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HUB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at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following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locations: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087" y="3318584"/>
            <a:ext cx="2571327" cy="14537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Christian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Service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Center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808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W.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Central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Blvd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Orlando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Fl,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32805</a:t>
            </a:r>
            <a:r>
              <a:rPr sz="1867" kern="0" spc="66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Friday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9:30am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12:30pm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9367" y="3318584"/>
            <a:ext cx="2460413" cy="14537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United</a:t>
            </a:r>
            <a:r>
              <a:rPr sz="1867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Against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Poverty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150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W.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Michigan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St.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marR="472428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Orlando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Fl,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32806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Friday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1:30pm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4:00pm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0733" y="3318584"/>
            <a:ext cx="2685627" cy="14537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9920" defTabSz="1219170">
              <a:spcBef>
                <a:spcPts val="133"/>
              </a:spcBef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Sharing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Center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(Oasis)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600</a:t>
            </a:r>
            <a:r>
              <a:rPr sz="1867" kern="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N.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U.S.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Hwy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 17-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92</a:t>
            </a:r>
            <a:endParaRPr sz="1867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marR="6773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Longwood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Fl,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32750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Monthly,</a:t>
            </a:r>
            <a:r>
              <a:rPr sz="1867" kern="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Fourth</a:t>
            </a:r>
            <a:r>
              <a:rPr sz="1867" kern="0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Monday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9:00am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10:30am</a:t>
            </a:r>
            <a:endParaRPr sz="1867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84700" y="3318585"/>
            <a:ext cx="2194560" cy="20283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Hope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Partnership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122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W.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Sproule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Ave.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Kissimmee</a:t>
            </a:r>
            <a:r>
              <a:rPr sz="1867" kern="0" spc="-5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Fl,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34741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First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Third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Thursday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Every Month</a:t>
            </a:r>
            <a:endParaRPr sz="1867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1:00pm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3:00pm</a:t>
            </a:r>
            <a:endParaRPr sz="1867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2167" y="4975884"/>
            <a:ext cx="2621280" cy="17410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28211" defTabSz="1219170">
              <a:spcBef>
                <a:spcPts val="133"/>
              </a:spcBef>
            </a:pP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VA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Medical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Center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5201</a:t>
            </a:r>
            <a:r>
              <a:rPr sz="1867" kern="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Raymond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St.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Orlando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Fl,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32803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marR="6773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First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Third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Friday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867" kern="0" spc="-3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Month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6933" defTabSz="1219170"/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9:00am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867" kern="0" spc="-2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67" kern="0" spc="-13" dirty="0">
                <a:solidFill>
                  <a:srgbClr val="FFFFFF"/>
                </a:solidFill>
                <a:latin typeface="Georgia"/>
                <a:cs typeface="Georgia"/>
              </a:rPr>
              <a:t>2:00pm</a:t>
            </a:r>
            <a:endParaRPr sz="1867" kern="0" dirty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141155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9169" y="1792398"/>
            <a:ext cx="2624667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9600" kern="0" spc="-33" dirty="0">
                <a:solidFill>
                  <a:srgbClr val="FFFFFF"/>
                </a:solidFill>
                <a:latin typeface="Georgia"/>
                <a:cs typeface="Georgia"/>
              </a:rPr>
              <a:t>Q&amp;A</a:t>
            </a:r>
            <a:endParaRPr sz="9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2822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DAF4B-6F1F-7C5A-4E35-D4CB53229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Symptoms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31436-B131-C518-2668-48C25F16C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Symptoms occur 5-21 days after exposure</a:t>
            </a:r>
          </a:p>
          <a:p>
            <a:r>
              <a:rPr lang="en-US" dirty="0"/>
              <a:t>High </a:t>
            </a:r>
            <a:r>
              <a:rPr lang="en-US" dirty="0" err="1"/>
              <a:t>fever,joint</a:t>
            </a:r>
            <a:r>
              <a:rPr lang="en-US" dirty="0"/>
              <a:t> pain, enlarged lymph nodes, headache</a:t>
            </a:r>
          </a:p>
          <a:p>
            <a:r>
              <a:rPr lang="en-US" dirty="0"/>
              <a:t>Rash 1-5 days after onset of symptoms</a:t>
            </a:r>
          </a:p>
          <a:p>
            <a:r>
              <a:rPr lang="en-US" dirty="0"/>
              <a:t>Rash goes through different phases once scabbed over no longer infectious</a:t>
            </a:r>
          </a:p>
          <a:p>
            <a:r>
              <a:rPr lang="en-US" dirty="0"/>
              <a:t>Process can take several weeks</a:t>
            </a:r>
          </a:p>
        </p:txBody>
      </p:sp>
    </p:spTree>
    <p:extLst>
      <p:ext uri="{BB962C8B-B14F-4D97-AF65-F5344CB8AC3E}">
        <p14:creationId xmlns:p14="http://schemas.microsoft.com/office/powerpoint/2010/main" val="34705647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7999"/>
          </a:xfrm>
        </p:spPr>
      </p:pic>
    </p:spTree>
    <p:extLst>
      <p:ext uri="{BB962C8B-B14F-4D97-AF65-F5344CB8AC3E}">
        <p14:creationId xmlns:p14="http://schemas.microsoft.com/office/powerpoint/2010/main" val="12215502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12188952" cy="6656293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2" y="1"/>
            <a:ext cx="12191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822" y="1163734"/>
            <a:ext cx="4135307" cy="405428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Announcements!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12188952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92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D3771F2-0CB9-461C-76FE-C60D61FAF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01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26079A-0F1C-A806-A19C-993E43EB7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87" y="643467"/>
            <a:ext cx="5571066" cy="55710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08634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Need PPE?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2111" y="813683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Let HSN meet your PPE needs! </a:t>
            </a:r>
          </a:p>
          <a:p>
            <a:r>
              <a:rPr lang="en-US" dirty="0">
                <a:solidFill>
                  <a:srgbClr val="000000"/>
                </a:solidFill>
              </a:rPr>
              <a:t>Reusable and Disposable Masks </a:t>
            </a:r>
          </a:p>
          <a:p>
            <a:r>
              <a:rPr lang="en-US" dirty="0">
                <a:solidFill>
                  <a:srgbClr val="000000"/>
                </a:solidFill>
              </a:rPr>
              <a:t>Hand Sanitizer </a:t>
            </a:r>
          </a:p>
          <a:p>
            <a:r>
              <a:rPr lang="en-US" dirty="0">
                <a:solidFill>
                  <a:srgbClr val="000000"/>
                </a:solidFill>
              </a:rPr>
              <a:t>Gloves </a:t>
            </a:r>
          </a:p>
          <a:p>
            <a:r>
              <a:rPr lang="en-US" dirty="0">
                <a:solidFill>
                  <a:srgbClr val="000000"/>
                </a:solidFill>
              </a:rPr>
              <a:t>Need any? Let us know!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Contact Christopher.Fowler@hsncfl.org to arrange a pickup </a:t>
            </a:r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814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66012E2-2E5E-4208-B59C-DA4FC44DC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8635" y="0"/>
            <a:ext cx="12220634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F94A0D-DB2E-4487-BA31-9105C14D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6" y="0"/>
            <a:ext cx="122206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A2FA7-72CB-764C-ABAD-DCC2DE93E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123" y="2306978"/>
            <a:ext cx="3658053" cy="1280160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Next Meeting: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2328E-9217-BD4D-B0AD-24919382A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23" y="2508305"/>
            <a:ext cx="3658053" cy="2157665"/>
          </a:xfrm>
        </p:spPr>
        <p:txBody>
          <a:bodyPr anchor="b">
            <a:normAutofit fontScale="92500" lnSpcReduction="10000"/>
          </a:bodyPr>
          <a:lstStyle/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Tuesday, September 27th, 2022</a:t>
            </a:r>
          </a:p>
          <a:p>
            <a:r>
              <a:rPr lang="en-US" sz="2800" dirty="0">
                <a:solidFill>
                  <a:srgbClr val="FFFFFF"/>
                </a:solidFill>
              </a:rPr>
              <a:t>9 to 10:30 am</a:t>
            </a:r>
          </a:p>
          <a:p>
            <a:r>
              <a:rPr lang="en-US" sz="2800" dirty="0">
                <a:solidFill>
                  <a:srgbClr val="FFFFFF"/>
                </a:solidFill>
              </a:rPr>
              <a:t>Location: Online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E837CA9-9317-754E-819E-5B19DC4A8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142" y="740664"/>
            <a:ext cx="4683005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6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6320D-9BEC-664D-FFB9-CA5438E1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923187" cy="5417452"/>
          </a:xfrm>
        </p:spPr>
        <p:txBody>
          <a:bodyPr anchor="ctr">
            <a:normAutofit/>
          </a:bodyPr>
          <a:lstStyle/>
          <a:p>
            <a:r>
              <a:rPr lang="en-US" dirty="0"/>
              <a:t>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7576-EE38-A187-BEB3-F89A6D2F0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745" y="713048"/>
            <a:ext cx="4414176" cy="5449532"/>
          </a:xfrm>
        </p:spPr>
        <p:txBody>
          <a:bodyPr anchor="ctr">
            <a:normAutofit/>
          </a:bodyPr>
          <a:lstStyle/>
          <a:p>
            <a:r>
              <a:rPr lang="en-US" dirty="0"/>
              <a:t>Transmitted by close contact with rash, scabs, bodily fluid or respiratory droplets</a:t>
            </a:r>
          </a:p>
          <a:p>
            <a:r>
              <a:rPr lang="en-US" dirty="0"/>
              <a:t>Contact with fabrics-clothing/sheets with fluid from lesions</a:t>
            </a:r>
          </a:p>
          <a:p>
            <a:r>
              <a:rPr lang="en-US" dirty="0"/>
              <a:t>Virus can live on sheets for up to 15 days</a:t>
            </a:r>
          </a:p>
        </p:txBody>
      </p:sp>
    </p:spTree>
    <p:extLst>
      <p:ext uri="{BB962C8B-B14F-4D97-AF65-F5344CB8AC3E}">
        <p14:creationId xmlns:p14="http://schemas.microsoft.com/office/powerpoint/2010/main" val="128241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6848-B749-658D-5A75-CEE3ABDC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and treatment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1657E1-40CE-D2CD-9B3E-3F17D13603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1079" y="2340131"/>
          <a:ext cx="10325000" cy="356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5660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666766"/>
      </a:dk2>
      <a:lt2>
        <a:srgbClr val="E7E6E6"/>
      </a:lt2>
      <a:accent1>
        <a:srgbClr val="F2A834"/>
      </a:accent1>
      <a:accent2>
        <a:srgbClr val="CB313B"/>
      </a:accent2>
      <a:accent3>
        <a:srgbClr val="A5A5A5"/>
      </a:accent3>
      <a:accent4>
        <a:srgbClr val="79C9A8"/>
      </a:accent4>
      <a:accent5>
        <a:srgbClr val="4AAB52"/>
      </a:accent5>
      <a:accent6>
        <a:srgbClr val="843882"/>
      </a:accent6>
      <a:hlink>
        <a:srgbClr val="666766"/>
      </a:hlink>
      <a:folHlink>
        <a:srgbClr val="F2A83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Yellow Orang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3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4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8872</TotalTime>
  <Words>2658</Words>
  <Application>Microsoft Office PowerPoint</Application>
  <PresentationFormat>Widescreen</PresentationFormat>
  <Paragraphs>504</Paragraphs>
  <Slides>75</Slides>
  <Notes>41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Arial</vt:lpstr>
      <vt:lpstr>Bell MT</vt:lpstr>
      <vt:lpstr>Calibri</vt:lpstr>
      <vt:lpstr>Calibri Light</vt:lpstr>
      <vt:lpstr>Georgia</vt:lpstr>
      <vt:lpstr>Gill Sans MT</vt:lpstr>
      <vt:lpstr>Trebuchet MS</vt:lpstr>
      <vt:lpstr>Wingdings 2</vt:lpstr>
      <vt:lpstr>Wingdings 3</vt:lpstr>
      <vt:lpstr>Office Theme</vt:lpstr>
      <vt:lpstr>1_Office Theme</vt:lpstr>
      <vt:lpstr>Dividend</vt:lpstr>
      <vt:lpstr>2_Office Theme</vt:lpstr>
      <vt:lpstr>3_Office Theme</vt:lpstr>
      <vt:lpstr>Facet</vt:lpstr>
      <vt:lpstr>4_Office Theme</vt:lpstr>
      <vt:lpstr>Monthly Members Meeting </vt:lpstr>
      <vt:lpstr>Welcome!</vt:lpstr>
      <vt:lpstr>Agenda</vt:lpstr>
      <vt:lpstr>Monkeypox and Persons Experiencing Homelessness</vt:lpstr>
      <vt:lpstr>Epidemiology</vt:lpstr>
      <vt:lpstr>PowerPoint Presentation</vt:lpstr>
      <vt:lpstr>Symptoms</vt:lpstr>
      <vt:lpstr>Transmission</vt:lpstr>
      <vt:lpstr>Diagnosis and treatment</vt:lpstr>
      <vt:lpstr>Vaccinations</vt:lpstr>
      <vt:lpstr>Considerations for shelters and encampments</vt:lpstr>
      <vt:lpstr>Isolation Support</vt:lpstr>
      <vt:lpstr>Resources:</vt:lpstr>
      <vt:lpstr>SOAR Refresher Training</vt:lpstr>
      <vt:lpstr>  SOAR (SSI/SSDI Outreach, Access, and Recovery)  for Adults </vt:lpstr>
      <vt:lpstr>What is SOAR?</vt:lpstr>
      <vt:lpstr>A Foundation for Recovery and Resiliency</vt:lpstr>
      <vt:lpstr>SOAR Eligibility: Decision Tree</vt:lpstr>
      <vt:lpstr>What Makes SOAR Unique?</vt:lpstr>
      <vt:lpstr>2021 Financial Outcomes</vt:lpstr>
      <vt:lpstr>SOAR Leadership Structure</vt:lpstr>
      <vt:lpstr>Benefits of the SOAR Online Courses</vt:lpstr>
      <vt:lpstr>SOAR Online Course: Articles and Practice Case</vt:lpstr>
      <vt:lpstr>Getting Involved: Time Commitment</vt:lpstr>
      <vt:lpstr>2021 Financial Outcomes</vt:lpstr>
      <vt:lpstr>Online Application Tracking (OAT)</vt:lpstr>
      <vt:lpstr>Next Steps</vt:lpstr>
      <vt:lpstr>WELCOME KATE SANTICH   COMMUNICATIONS &amp; PUBLIC AFFAIRS    DIRECTOR   </vt:lpstr>
      <vt:lpstr>2022 HUD NOFO</vt:lpstr>
      <vt:lpstr>PowerPoint Presentation</vt:lpstr>
      <vt:lpstr>Three Step Process</vt:lpstr>
      <vt:lpstr>Step 2 – The Local Application Process</vt:lpstr>
      <vt:lpstr>Step 2 Timeline</vt:lpstr>
      <vt:lpstr>Project Type</vt:lpstr>
      <vt:lpstr>Scoring</vt:lpstr>
      <vt:lpstr>Due Date ….. New and Renewals</vt:lpstr>
      <vt:lpstr>Questions?</vt:lpstr>
      <vt:lpstr>PowerPoint Presentation</vt:lpstr>
      <vt:lpstr>Agenda </vt:lpstr>
      <vt:lpstr>PowerPoint Presentation</vt:lpstr>
      <vt:lpstr>What is Emergency Management?</vt:lpstr>
      <vt:lpstr>How Emergency management works?</vt:lpstr>
      <vt:lpstr>Emergency management prepares for all hazards</vt:lpstr>
      <vt:lpstr>City of Orlando emergency management team</vt:lpstr>
      <vt:lpstr>Office of emergency management</vt:lpstr>
      <vt:lpstr>OEM Responsibilities</vt:lpstr>
      <vt:lpstr>Emergency operations center</vt:lpstr>
      <vt:lpstr>Alternate Emergency operations center</vt:lpstr>
      <vt:lpstr>Alternate Emergency operations center</vt:lpstr>
      <vt:lpstr>Alternate Emergency operations center</vt:lpstr>
      <vt:lpstr>EM Mission Ready</vt:lpstr>
      <vt:lpstr>EM Mission Ready</vt:lpstr>
      <vt:lpstr>2022 Hurricane Season Update</vt:lpstr>
      <vt:lpstr>2022 Hurricane Season Update</vt:lpstr>
      <vt:lpstr>Disaster preparedness</vt:lpstr>
      <vt:lpstr>Make a plan</vt:lpstr>
      <vt:lpstr>Build a disaster kit</vt:lpstr>
      <vt:lpstr>Get informed</vt:lpstr>
      <vt:lpstr>Get informed</vt:lpstr>
      <vt:lpstr>reminders</vt:lpstr>
      <vt:lpstr>conclusion</vt:lpstr>
      <vt:lpstr>PowerPoint Presentation</vt:lpstr>
      <vt:lpstr>Access Points</vt:lpstr>
      <vt:lpstr>What is an Access Point?</vt:lpstr>
      <vt:lpstr>Examples of Access Points</vt:lpstr>
      <vt:lpstr>Role in the Coordinated Entry System</vt:lpstr>
      <vt:lpstr>How to become an Access Point?</vt:lpstr>
      <vt:lpstr>What do I tell someone who is looking for resources in the meantime?</vt:lpstr>
      <vt:lpstr>PowerPoint Presentation</vt:lpstr>
      <vt:lpstr>PowerPoint Presentation</vt:lpstr>
      <vt:lpstr>Announcements!</vt:lpstr>
      <vt:lpstr>PowerPoint Presentation</vt:lpstr>
      <vt:lpstr>PowerPoint Presentation</vt:lpstr>
      <vt:lpstr>Need PPE?</vt:lpstr>
      <vt:lpstr>Next Meeting: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CFCH  Managing  Board</dc:title>
  <dc:creator>Clarence  Reynolds</dc:creator>
  <cp:lastModifiedBy>Christopher Fowler</cp:lastModifiedBy>
  <cp:revision>77</cp:revision>
  <dcterms:created xsi:type="dcterms:W3CDTF">2020-06-10T16:31:14Z</dcterms:created>
  <dcterms:modified xsi:type="dcterms:W3CDTF">2022-08-23T12:37:16Z</dcterms:modified>
</cp:coreProperties>
</file>